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8"/>
  </p:notesMasterIdLst>
  <p:handoutMasterIdLst>
    <p:handoutMasterId r:id="rId29"/>
  </p:handoutMasterIdLst>
  <p:sldIdLst>
    <p:sldId id="298" r:id="rId2"/>
    <p:sldId id="377" r:id="rId3"/>
    <p:sldId id="445" r:id="rId4"/>
    <p:sldId id="437" r:id="rId5"/>
    <p:sldId id="349" r:id="rId6"/>
    <p:sldId id="351" r:id="rId7"/>
    <p:sldId id="399" r:id="rId8"/>
    <p:sldId id="415" r:id="rId9"/>
    <p:sldId id="427" r:id="rId10"/>
    <p:sldId id="416" r:id="rId11"/>
    <p:sldId id="446" r:id="rId12"/>
    <p:sldId id="438" r:id="rId13"/>
    <p:sldId id="381" r:id="rId14"/>
    <p:sldId id="423" r:id="rId15"/>
    <p:sldId id="433" r:id="rId16"/>
    <p:sldId id="434" r:id="rId17"/>
    <p:sldId id="397" r:id="rId18"/>
    <p:sldId id="439" r:id="rId19"/>
    <p:sldId id="385" r:id="rId20"/>
    <p:sldId id="448" r:id="rId21"/>
    <p:sldId id="447" r:id="rId22"/>
    <p:sldId id="435" r:id="rId23"/>
    <p:sldId id="380" r:id="rId24"/>
    <p:sldId id="366" r:id="rId25"/>
    <p:sldId id="440" r:id="rId26"/>
    <p:sldId id="371"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2880">
          <p15:clr>
            <a:srgbClr val="A4A3A4"/>
          </p15:clr>
        </p15:guide>
        <p15:guide id="3" orient="horz" pos="3696" userDrawn="1">
          <p15:clr>
            <a:srgbClr val="A4A3A4"/>
          </p15:clr>
        </p15:guide>
        <p15:guide id="4" pos="384" userDrawn="1">
          <p15:clr>
            <a:srgbClr val="A4A3A4"/>
          </p15:clr>
        </p15:guide>
        <p15:guide id="5" pos="5376" userDrawn="1">
          <p15:clr>
            <a:srgbClr val="A4A3A4"/>
          </p15:clr>
        </p15:guide>
        <p15:guide id="6" orient="horz" pos="2352" userDrawn="1">
          <p15:clr>
            <a:srgbClr val="A4A3A4"/>
          </p15:clr>
        </p15:guide>
        <p15:guide id="7" orient="horz" pos="2400" userDrawn="1">
          <p15:clr>
            <a:srgbClr val="A4A3A4"/>
          </p15:clr>
        </p15:guide>
        <p15:guide id="8" orient="horz" pos="2256" userDrawn="1">
          <p15:clr>
            <a:srgbClr val="A4A3A4"/>
          </p15:clr>
        </p15:guide>
        <p15:guide id="9" pos="2952" userDrawn="1">
          <p15:clr>
            <a:srgbClr val="A4A3A4"/>
          </p15:clr>
        </p15:guide>
        <p15:guide id="10" pos="28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ica Lee" initials="J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E44"/>
    <a:srgbClr val="848486"/>
    <a:srgbClr val="CACACE"/>
    <a:srgbClr val="16784F"/>
    <a:srgbClr val="212123"/>
    <a:srgbClr val="4E4D50"/>
    <a:srgbClr val="B70C33"/>
    <a:srgbClr val="82B3D7"/>
    <a:srgbClr val="0E6FBA"/>
    <a:srgbClr val="143A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79" autoAdjust="0"/>
    <p:restoredTop sz="84127" autoAdjust="0"/>
  </p:normalViewPr>
  <p:slideViewPr>
    <p:cSldViewPr snapToObjects="1">
      <p:cViewPr varScale="1">
        <p:scale>
          <a:sx n="49" d="100"/>
          <a:sy n="49" d="100"/>
        </p:scale>
        <p:origin x="1474" y="31"/>
      </p:cViewPr>
      <p:guideLst>
        <p:guide orient="horz" pos="1008"/>
        <p:guide pos="2880"/>
        <p:guide orient="horz" pos="3696"/>
        <p:guide pos="384"/>
        <p:guide pos="5376"/>
        <p:guide orient="horz" pos="2352"/>
        <p:guide orient="horz" pos="2400"/>
        <p:guide orient="horz" pos="2256"/>
        <p:guide pos="2952"/>
        <p:guide pos="2808"/>
      </p:guideLst>
    </p:cSldViewPr>
  </p:slideViewPr>
  <p:outlineViewPr>
    <p:cViewPr>
      <p:scale>
        <a:sx n="33" d="100"/>
        <a:sy n="33" d="100"/>
      </p:scale>
      <p:origin x="0" y="-53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3A764E-A27E-7C49-B617-76143F94F413}"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9030A68C-F656-214C-86BB-5040E8B81590}">
      <dgm:prSet phldrT="[Text]" custT="1"/>
      <dgm:spPr/>
      <dgm:t>
        <a:bodyPr/>
        <a:lstStyle/>
        <a:p>
          <a:r>
            <a:rPr lang="en-US" sz="1800" dirty="0"/>
            <a:t>Leadership Commitment</a:t>
          </a:r>
        </a:p>
        <a:p>
          <a:r>
            <a:rPr lang="en-US" sz="1800" dirty="0"/>
            <a:t>Factor 1 [ 35 points]</a:t>
          </a:r>
        </a:p>
      </dgm:t>
    </dgm:pt>
    <dgm:pt modelId="{A5F95D71-3718-4241-81B0-1D213F7FCBE7}" type="parTrans" cxnId="{D928A0F8-C092-7446-BBE1-9E3A5B2F7FB4}">
      <dgm:prSet/>
      <dgm:spPr/>
      <dgm:t>
        <a:bodyPr/>
        <a:lstStyle/>
        <a:p>
          <a:endParaRPr lang="en-US"/>
        </a:p>
      </dgm:t>
    </dgm:pt>
    <dgm:pt modelId="{0FB53578-5F42-D444-BFAD-4B42B6A71BA8}" type="sibTrans" cxnId="{D928A0F8-C092-7446-BBE1-9E3A5B2F7FB4}">
      <dgm:prSet/>
      <dgm:spPr/>
      <dgm:t>
        <a:bodyPr/>
        <a:lstStyle/>
        <a:p>
          <a:endParaRPr lang="en-US"/>
        </a:p>
      </dgm:t>
    </dgm:pt>
    <dgm:pt modelId="{2F946981-4B26-2F43-B480-A4018E4C2628}">
      <dgm:prSet phldrT="[Text]" custT="1"/>
      <dgm:spPr>
        <a:solidFill>
          <a:schemeClr val="bg1">
            <a:alpha val="90000"/>
          </a:schemeClr>
        </a:solidFill>
      </dgm:spPr>
      <dgm:t>
        <a:bodyPr/>
        <a:lstStyle/>
        <a:p>
          <a:r>
            <a:rPr lang="en-US" sz="1800" dirty="0"/>
            <a:t>Key stakeholder support</a:t>
          </a:r>
        </a:p>
      </dgm:t>
    </dgm:pt>
    <dgm:pt modelId="{6CAA8949-884D-4F43-874E-CBD45B4EF988}" type="parTrans" cxnId="{BA7C105C-B14A-154B-9236-B14969E2E11B}">
      <dgm:prSet/>
      <dgm:spPr/>
      <dgm:t>
        <a:bodyPr/>
        <a:lstStyle/>
        <a:p>
          <a:endParaRPr lang="en-US"/>
        </a:p>
      </dgm:t>
    </dgm:pt>
    <dgm:pt modelId="{5A37743A-FDD3-5D48-A35B-E30E55CE639E}" type="sibTrans" cxnId="{BA7C105C-B14A-154B-9236-B14969E2E11B}">
      <dgm:prSet/>
      <dgm:spPr/>
      <dgm:t>
        <a:bodyPr/>
        <a:lstStyle/>
        <a:p>
          <a:endParaRPr lang="en-US"/>
        </a:p>
      </dgm:t>
    </dgm:pt>
    <dgm:pt modelId="{9A9E85A0-AF27-DC40-9E1D-E672BBAA365D}">
      <dgm:prSet phldrT="[Text]" custT="1"/>
      <dgm:spPr/>
      <dgm:t>
        <a:bodyPr/>
        <a:lstStyle/>
        <a:p>
          <a:r>
            <a:rPr lang="en-US" sz="1800" dirty="0"/>
            <a:t>Staff Capacity</a:t>
          </a:r>
        </a:p>
        <a:p>
          <a:r>
            <a:rPr lang="en-US" sz="1800" dirty="0"/>
            <a:t>Factor 2 [30 points]</a:t>
          </a:r>
        </a:p>
      </dgm:t>
    </dgm:pt>
    <dgm:pt modelId="{E9E4DED7-CABE-6C4C-B2B1-BD2BAF1248F1}" type="parTrans" cxnId="{05362469-C3EA-A54D-8B1E-5FB95842A50A}">
      <dgm:prSet/>
      <dgm:spPr/>
      <dgm:t>
        <a:bodyPr/>
        <a:lstStyle/>
        <a:p>
          <a:endParaRPr lang="en-US"/>
        </a:p>
      </dgm:t>
    </dgm:pt>
    <dgm:pt modelId="{15FC0A2E-AF93-9E43-9912-B89658D96CD3}" type="sibTrans" cxnId="{05362469-C3EA-A54D-8B1E-5FB95842A50A}">
      <dgm:prSet/>
      <dgm:spPr/>
      <dgm:t>
        <a:bodyPr/>
        <a:lstStyle/>
        <a:p>
          <a:endParaRPr lang="en-US"/>
        </a:p>
      </dgm:t>
    </dgm:pt>
    <dgm:pt modelId="{646E685A-1EC9-0C44-A719-6BBD68F0C370}">
      <dgm:prSet phldrT="[Text]" custT="1"/>
      <dgm:spPr>
        <a:solidFill>
          <a:schemeClr val="bg1">
            <a:alpha val="90000"/>
          </a:schemeClr>
        </a:solidFill>
      </dgm:spPr>
      <dgm:t>
        <a:bodyPr/>
        <a:lstStyle/>
        <a:p>
          <a:r>
            <a:rPr lang="en-US" sz="1800" dirty="0"/>
            <a:t>Dedicated staff who collaborate across agencies/departments and have decision-making authority </a:t>
          </a:r>
        </a:p>
      </dgm:t>
    </dgm:pt>
    <dgm:pt modelId="{31F78C74-2960-D04D-A7B6-FCA4EA2E7B6F}" type="parTrans" cxnId="{04B08B6B-1D94-E048-A75A-4F3263BDEFB4}">
      <dgm:prSet/>
      <dgm:spPr/>
      <dgm:t>
        <a:bodyPr/>
        <a:lstStyle/>
        <a:p>
          <a:endParaRPr lang="en-US"/>
        </a:p>
      </dgm:t>
    </dgm:pt>
    <dgm:pt modelId="{82EFFF1F-3B59-A548-8BBC-FB32B0D27204}" type="sibTrans" cxnId="{04B08B6B-1D94-E048-A75A-4F3263BDEFB4}">
      <dgm:prSet/>
      <dgm:spPr/>
      <dgm:t>
        <a:bodyPr/>
        <a:lstStyle/>
        <a:p>
          <a:endParaRPr lang="en-US"/>
        </a:p>
      </dgm:t>
    </dgm:pt>
    <dgm:pt modelId="{F846601E-A266-4541-9CAB-6A5BCB3CB839}">
      <dgm:prSet phldrT="[Text]" custT="1"/>
      <dgm:spPr>
        <a:solidFill>
          <a:schemeClr val="bg1">
            <a:alpha val="90000"/>
          </a:schemeClr>
        </a:solidFill>
      </dgm:spPr>
      <dgm:t>
        <a:bodyPr/>
        <a:lstStyle/>
        <a:p>
          <a:r>
            <a:rPr lang="en-US" sz="1800" dirty="0"/>
            <a:t>Commitment to both </a:t>
          </a:r>
          <a:r>
            <a:rPr lang="en-US" sz="1800" b="0" u="none" dirty="0"/>
            <a:t>data integration and outcomes-oriented contracting strategies</a:t>
          </a:r>
          <a:endParaRPr lang="en-US" sz="1800" dirty="0"/>
        </a:p>
      </dgm:t>
    </dgm:pt>
    <dgm:pt modelId="{20ACDD24-1B3A-42BE-9E4F-9BEF0863A97A}" type="parTrans" cxnId="{AE10E7B6-B6DC-471A-AD7D-AD66D94C5F42}">
      <dgm:prSet/>
      <dgm:spPr/>
      <dgm:t>
        <a:bodyPr/>
        <a:lstStyle/>
        <a:p>
          <a:endParaRPr lang="en-US"/>
        </a:p>
      </dgm:t>
    </dgm:pt>
    <dgm:pt modelId="{38427CB0-AE6F-472D-BFF1-972B2DC17851}" type="sibTrans" cxnId="{AE10E7B6-B6DC-471A-AD7D-AD66D94C5F42}">
      <dgm:prSet/>
      <dgm:spPr/>
      <dgm:t>
        <a:bodyPr/>
        <a:lstStyle/>
        <a:p>
          <a:endParaRPr lang="en-US"/>
        </a:p>
      </dgm:t>
    </dgm:pt>
    <dgm:pt modelId="{B2A28D8A-BF89-43D5-824D-2DEE12EC43E5}">
      <dgm:prSet phldrT="[Text]" custT="1"/>
      <dgm:spPr>
        <a:solidFill>
          <a:schemeClr val="bg1">
            <a:alpha val="90000"/>
          </a:schemeClr>
        </a:solidFill>
      </dgm:spPr>
      <dgm:t>
        <a:bodyPr/>
        <a:lstStyle/>
        <a:p>
          <a:r>
            <a:rPr lang="en-US" sz="1800" dirty="0"/>
            <a:t>Community level partnerships with service providers and funders</a:t>
          </a:r>
        </a:p>
      </dgm:t>
    </dgm:pt>
    <dgm:pt modelId="{A39412FA-A3E9-42A2-ACFB-AC22D090DC3F}" type="parTrans" cxnId="{D3BB2CA1-6582-4A47-B69E-CC07EC39236D}">
      <dgm:prSet/>
      <dgm:spPr/>
      <dgm:t>
        <a:bodyPr/>
        <a:lstStyle/>
        <a:p>
          <a:endParaRPr lang="en-US"/>
        </a:p>
      </dgm:t>
    </dgm:pt>
    <dgm:pt modelId="{ED269DB0-1AAE-4BD8-B471-DC6CB4AD369B}" type="sibTrans" cxnId="{D3BB2CA1-6582-4A47-B69E-CC07EC39236D}">
      <dgm:prSet/>
      <dgm:spPr/>
      <dgm:t>
        <a:bodyPr/>
        <a:lstStyle/>
        <a:p>
          <a:endParaRPr lang="en-US"/>
        </a:p>
      </dgm:t>
    </dgm:pt>
    <dgm:pt modelId="{D26B2EF1-4063-4326-AFD3-26BBC9614BCC}">
      <dgm:prSet phldrT="[Text]" custT="1"/>
      <dgm:spPr>
        <a:solidFill>
          <a:schemeClr val="bg1">
            <a:alpha val="90000"/>
          </a:schemeClr>
        </a:solidFill>
      </dgm:spPr>
      <dgm:t>
        <a:bodyPr/>
        <a:lstStyle/>
        <a:p>
          <a:r>
            <a:rPr lang="en-US" sz="1800" dirty="0"/>
            <a:t>Four key staff identified to participate in IDS training workshops</a:t>
          </a:r>
        </a:p>
      </dgm:t>
    </dgm:pt>
    <dgm:pt modelId="{35BFEC22-67C7-49DD-B7E1-9A72B77A64E3}" type="parTrans" cxnId="{C2FD1CBE-2B59-49A7-93D4-4129FD675158}">
      <dgm:prSet/>
      <dgm:spPr/>
      <dgm:t>
        <a:bodyPr/>
        <a:lstStyle/>
        <a:p>
          <a:endParaRPr lang="en-US"/>
        </a:p>
      </dgm:t>
    </dgm:pt>
    <dgm:pt modelId="{06067F83-A553-4E50-B925-69656C1AE348}" type="sibTrans" cxnId="{C2FD1CBE-2B59-49A7-93D4-4129FD675158}">
      <dgm:prSet/>
      <dgm:spPr/>
      <dgm:t>
        <a:bodyPr/>
        <a:lstStyle/>
        <a:p>
          <a:endParaRPr lang="en-US"/>
        </a:p>
      </dgm:t>
    </dgm:pt>
    <dgm:pt modelId="{E6B81B2C-F326-4E47-9EE5-B9FA680DEB0C}">
      <dgm:prSet phldrT="[Text]" custT="1"/>
      <dgm:spPr>
        <a:solidFill>
          <a:schemeClr val="bg1">
            <a:alpha val="90000"/>
          </a:schemeClr>
        </a:solidFill>
      </dgm:spPr>
      <dgm:t>
        <a:bodyPr/>
        <a:lstStyle/>
        <a:p>
          <a:r>
            <a:rPr lang="en-US" sz="1800" dirty="0"/>
            <a:t>Point of contact</a:t>
          </a:r>
        </a:p>
      </dgm:t>
    </dgm:pt>
    <dgm:pt modelId="{89771038-D0AC-41ED-8A2F-D84C6309A6DC}" type="parTrans" cxnId="{FC6E368C-2444-4DE7-B950-3214826A3B8E}">
      <dgm:prSet/>
      <dgm:spPr/>
      <dgm:t>
        <a:bodyPr/>
        <a:lstStyle/>
        <a:p>
          <a:endParaRPr lang="en-US"/>
        </a:p>
      </dgm:t>
    </dgm:pt>
    <dgm:pt modelId="{57D225E2-7D0A-4293-9267-CAB369570A54}" type="sibTrans" cxnId="{FC6E368C-2444-4DE7-B950-3214826A3B8E}">
      <dgm:prSet/>
      <dgm:spPr/>
      <dgm:t>
        <a:bodyPr/>
        <a:lstStyle/>
        <a:p>
          <a:endParaRPr lang="en-US"/>
        </a:p>
      </dgm:t>
    </dgm:pt>
    <dgm:pt modelId="{7277E1AD-3E2A-EB45-89C7-1B76B3BD374B}" type="pres">
      <dgm:prSet presAssocID="{203A764E-A27E-7C49-B617-76143F94F413}" presName="Name0" presStyleCnt="0">
        <dgm:presLayoutVars>
          <dgm:dir/>
          <dgm:animLvl val="lvl"/>
          <dgm:resizeHandles val="exact"/>
        </dgm:presLayoutVars>
      </dgm:prSet>
      <dgm:spPr/>
    </dgm:pt>
    <dgm:pt modelId="{9DE394D9-932A-B946-8601-35FFCB87A714}" type="pres">
      <dgm:prSet presAssocID="{9030A68C-F656-214C-86BB-5040E8B81590}" presName="composite" presStyleCnt="0"/>
      <dgm:spPr/>
    </dgm:pt>
    <dgm:pt modelId="{E4CEF568-B95A-8C44-BFA0-2850DFFDD672}" type="pres">
      <dgm:prSet presAssocID="{9030A68C-F656-214C-86BB-5040E8B81590}" presName="parTx" presStyleLbl="alignNode1" presStyleIdx="0" presStyleCnt="2" custLinFactNeighborX="-50001" custLinFactNeighborY="-5672">
        <dgm:presLayoutVars>
          <dgm:chMax val="0"/>
          <dgm:chPref val="0"/>
          <dgm:bulletEnabled val="1"/>
        </dgm:presLayoutVars>
      </dgm:prSet>
      <dgm:spPr/>
    </dgm:pt>
    <dgm:pt modelId="{7D269836-8887-E945-96BA-49DA4FE931CA}" type="pres">
      <dgm:prSet presAssocID="{9030A68C-F656-214C-86BB-5040E8B81590}" presName="desTx" presStyleLbl="alignAccFollowNode1" presStyleIdx="0" presStyleCnt="2">
        <dgm:presLayoutVars>
          <dgm:bulletEnabled val="1"/>
        </dgm:presLayoutVars>
      </dgm:prSet>
      <dgm:spPr/>
    </dgm:pt>
    <dgm:pt modelId="{38F1A025-8570-004A-B40B-1EC13B283CA1}" type="pres">
      <dgm:prSet presAssocID="{0FB53578-5F42-D444-BFAD-4B42B6A71BA8}" presName="space" presStyleCnt="0"/>
      <dgm:spPr/>
    </dgm:pt>
    <dgm:pt modelId="{DAC3B86D-9AA2-2743-A065-8888D1B1229F}" type="pres">
      <dgm:prSet presAssocID="{9A9E85A0-AF27-DC40-9E1D-E672BBAA365D}" presName="composite" presStyleCnt="0"/>
      <dgm:spPr/>
    </dgm:pt>
    <dgm:pt modelId="{DF822964-B25F-B043-9E6D-12F6EBCB763A}" type="pres">
      <dgm:prSet presAssocID="{9A9E85A0-AF27-DC40-9E1D-E672BBAA365D}" presName="parTx" presStyleLbl="alignNode1" presStyleIdx="1" presStyleCnt="2">
        <dgm:presLayoutVars>
          <dgm:chMax val="0"/>
          <dgm:chPref val="0"/>
          <dgm:bulletEnabled val="1"/>
        </dgm:presLayoutVars>
      </dgm:prSet>
      <dgm:spPr/>
    </dgm:pt>
    <dgm:pt modelId="{E9FA1B05-2CC3-D341-84E7-9FAB2C302391}" type="pres">
      <dgm:prSet presAssocID="{9A9E85A0-AF27-DC40-9E1D-E672BBAA365D}" presName="desTx" presStyleLbl="alignAccFollowNode1" presStyleIdx="1" presStyleCnt="2">
        <dgm:presLayoutVars>
          <dgm:bulletEnabled val="1"/>
        </dgm:presLayoutVars>
      </dgm:prSet>
      <dgm:spPr/>
    </dgm:pt>
  </dgm:ptLst>
  <dgm:cxnLst>
    <dgm:cxn modelId="{75A9AC1C-7193-4CCC-919B-46A1512C2625}" type="presOf" srcId="{D26B2EF1-4063-4326-AFD3-26BBC9614BCC}" destId="{E9FA1B05-2CC3-D341-84E7-9FAB2C302391}" srcOrd="0" destOrd="1" presId="urn:microsoft.com/office/officeart/2005/8/layout/hList1"/>
    <dgm:cxn modelId="{BA7C105C-B14A-154B-9236-B14969E2E11B}" srcId="{9030A68C-F656-214C-86BB-5040E8B81590}" destId="{2F946981-4B26-2F43-B480-A4018E4C2628}" srcOrd="0" destOrd="0" parTransId="{6CAA8949-884D-4F43-874E-CBD45B4EF988}" sibTransId="{5A37743A-FDD3-5D48-A35B-E30E55CE639E}"/>
    <dgm:cxn modelId="{05362469-C3EA-A54D-8B1E-5FB95842A50A}" srcId="{203A764E-A27E-7C49-B617-76143F94F413}" destId="{9A9E85A0-AF27-DC40-9E1D-E672BBAA365D}" srcOrd="1" destOrd="0" parTransId="{E9E4DED7-CABE-6C4C-B2B1-BD2BAF1248F1}" sibTransId="{15FC0A2E-AF93-9E43-9912-B89658D96CD3}"/>
    <dgm:cxn modelId="{04B08B6B-1D94-E048-A75A-4F3263BDEFB4}" srcId="{9A9E85A0-AF27-DC40-9E1D-E672BBAA365D}" destId="{646E685A-1EC9-0C44-A719-6BBD68F0C370}" srcOrd="0" destOrd="0" parTransId="{31F78C74-2960-D04D-A7B6-FCA4EA2E7B6F}" sibTransId="{82EFFF1F-3B59-A548-8BBC-FB32B0D27204}"/>
    <dgm:cxn modelId="{CE492D7B-0916-5F4F-90D0-43AC51BDE09F}" type="presOf" srcId="{2F946981-4B26-2F43-B480-A4018E4C2628}" destId="{7D269836-8887-E945-96BA-49DA4FE931CA}" srcOrd="0" destOrd="0" presId="urn:microsoft.com/office/officeart/2005/8/layout/hList1"/>
    <dgm:cxn modelId="{FC6E368C-2444-4DE7-B950-3214826A3B8E}" srcId="{9A9E85A0-AF27-DC40-9E1D-E672BBAA365D}" destId="{E6B81B2C-F326-4E47-9EE5-B9FA680DEB0C}" srcOrd="2" destOrd="0" parTransId="{89771038-D0AC-41ED-8A2F-D84C6309A6DC}" sibTransId="{57D225E2-7D0A-4293-9267-CAB369570A54}"/>
    <dgm:cxn modelId="{616BAD8C-51EA-4C45-8740-D9F72E92747C}" type="presOf" srcId="{E6B81B2C-F326-4E47-9EE5-B9FA680DEB0C}" destId="{E9FA1B05-2CC3-D341-84E7-9FAB2C302391}" srcOrd="0" destOrd="2" presId="urn:microsoft.com/office/officeart/2005/8/layout/hList1"/>
    <dgm:cxn modelId="{CA6EE99D-0F65-9C42-AB3C-477846F9982A}" type="presOf" srcId="{646E685A-1EC9-0C44-A719-6BBD68F0C370}" destId="{E9FA1B05-2CC3-D341-84E7-9FAB2C302391}" srcOrd="0" destOrd="0" presId="urn:microsoft.com/office/officeart/2005/8/layout/hList1"/>
    <dgm:cxn modelId="{D3BB2CA1-6582-4A47-B69E-CC07EC39236D}" srcId="{9030A68C-F656-214C-86BB-5040E8B81590}" destId="{B2A28D8A-BF89-43D5-824D-2DEE12EC43E5}" srcOrd="2" destOrd="0" parTransId="{A39412FA-A3E9-42A2-ACFB-AC22D090DC3F}" sibTransId="{ED269DB0-1AAE-4BD8-B471-DC6CB4AD369B}"/>
    <dgm:cxn modelId="{AE10E7B6-B6DC-471A-AD7D-AD66D94C5F42}" srcId="{9030A68C-F656-214C-86BB-5040E8B81590}" destId="{F846601E-A266-4541-9CAB-6A5BCB3CB839}" srcOrd="1" destOrd="0" parTransId="{20ACDD24-1B3A-42BE-9E4F-9BEF0863A97A}" sibTransId="{38427CB0-AE6F-472D-BFF1-972B2DC17851}"/>
    <dgm:cxn modelId="{C2FD1CBE-2B59-49A7-93D4-4129FD675158}" srcId="{9A9E85A0-AF27-DC40-9E1D-E672BBAA365D}" destId="{D26B2EF1-4063-4326-AFD3-26BBC9614BCC}" srcOrd="1" destOrd="0" parTransId="{35BFEC22-67C7-49DD-B7E1-9A72B77A64E3}" sibTransId="{06067F83-A553-4E50-B925-69656C1AE348}"/>
    <dgm:cxn modelId="{44F1BDC4-90FB-4A0D-B0A6-7A6D8D88BA3F}" type="presOf" srcId="{B2A28D8A-BF89-43D5-824D-2DEE12EC43E5}" destId="{7D269836-8887-E945-96BA-49DA4FE931CA}" srcOrd="0" destOrd="2" presId="urn:microsoft.com/office/officeart/2005/8/layout/hList1"/>
    <dgm:cxn modelId="{3F088BC5-5DA4-414A-9AB1-A6DFA7100CE6}" type="presOf" srcId="{203A764E-A27E-7C49-B617-76143F94F413}" destId="{7277E1AD-3E2A-EB45-89C7-1B76B3BD374B}" srcOrd="0" destOrd="0" presId="urn:microsoft.com/office/officeart/2005/8/layout/hList1"/>
    <dgm:cxn modelId="{8F4EC7CE-9575-C54A-A350-CF89F808AD7A}" type="presOf" srcId="{9A9E85A0-AF27-DC40-9E1D-E672BBAA365D}" destId="{DF822964-B25F-B043-9E6D-12F6EBCB763A}" srcOrd="0" destOrd="0" presId="urn:microsoft.com/office/officeart/2005/8/layout/hList1"/>
    <dgm:cxn modelId="{21865CD8-BAAD-4D77-A1B4-D25FDC8FA71B}" type="presOf" srcId="{F846601E-A266-4541-9CAB-6A5BCB3CB839}" destId="{7D269836-8887-E945-96BA-49DA4FE931CA}" srcOrd="0" destOrd="1" presId="urn:microsoft.com/office/officeart/2005/8/layout/hList1"/>
    <dgm:cxn modelId="{B88C52F4-B201-6741-B74B-01623B87C3D8}" type="presOf" srcId="{9030A68C-F656-214C-86BB-5040E8B81590}" destId="{E4CEF568-B95A-8C44-BFA0-2850DFFDD672}" srcOrd="0" destOrd="0" presId="urn:microsoft.com/office/officeart/2005/8/layout/hList1"/>
    <dgm:cxn modelId="{D928A0F8-C092-7446-BBE1-9E3A5B2F7FB4}" srcId="{203A764E-A27E-7C49-B617-76143F94F413}" destId="{9030A68C-F656-214C-86BB-5040E8B81590}" srcOrd="0" destOrd="0" parTransId="{A5F95D71-3718-4241-81B0-1D213F7FCBE7}" sibTransId="{0FB53578-5F42-D444-BFAD-4B42B6A71BA8}"/>
    <dgm:cxn modelId="{DF4AD49C-DCEE-DF45-A918-3784191510A3}" type="presParOf" srcId="{7277E1AD-3E2A-EB45-89C7-1B76B3BD374B}" destId="{9DE394D9-932A-B946-8601-35FFCB87A714}" srcOrd="0" destOrd="0" presId="urn:microsoft.com/office/officeart/2005/8/layout/hList1"/>
    <dgm:cxn modelId="{9917A7CE-61A0-C447-909D-3AB0AC870863}" type="presParOf" srcId="{9DE394D9-932A-B946-8601-35FFCB87A714}" destId="{E4CEF568-B95A-8C44-BFA0-2850DFFDD672}" srcOrd="0" destOrd="0" presId="urn:microsoft.com/office/officeart/2005/8/layout/hList1"/>
    <dgm:cxn modelId="{F2E1A0E3-8C80-7548-809B-CCCF29C38651}" type="presParOf" srcId="{9DE394D9-932A-B946-8601-35FFCB87A714}" destId="{7D269836-8887-E945-96BA-49DA4FE931CA}" srcOrd="1" destOrd="0" presId="urn:microsoft.com/office/officeart/2005/8/layout/hList1"/>
    <dgm:cxn modelId="{4F7BDF6A-A4C3-FB47-8626-078036B52FFC}" type="presParOf" srcId="{7277E1AD-3E2A-EB45-89C7-1B76B3BD374B}" destId="{38F1A025-8570-004A-B40B-1EC13B283CA1}" srcOrd="1" destOrd="0" presId="urn:microsoft.com/office/officeart/2005/8/layout/hList1"/>
    <dgm:cxn modelId="{9D052E0F-979C-5342-8581-66E8E709DF60}" type="presParOf" srcId="{7277E1AD-3E2A-EB45-89C7-1B76B3BD374B}" destId="{DAC3B86D-9AA2-2743-A065-8888D1B1229F}" srcOrd="2" destOrd="0" presId="urn:microsoft.com/office/officeart/2005/8/layout/hList1"/>
    <dgm:cxn modelId="{8665D39D-05ED-C84A-8710-9582A8065BE5}" type="presParOf" srcId="{DAC3B86D-9AA2-2743-A065-8888D1B1229F}" destId="{DF822964-B25F-B043-9E6D-12F6EBCB763A}" srcOrd="0" destOrd="0" presId="urn:microsoft.com/office/officeart/2005/8/layout/hList1"/>
    <dgm:cxn modelId="{84580156-6C93-EC47-AE2F-5C1883A7EE68}" type="presParOf" srcId="{DAC3B86D-9AA2-2743-A065-8888D1B1229F}" destId="{E9FA1B05-2CC3-D341-84E7-9FAB2C3023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3A764E-A27E-7C49-B617-76143F94F413}"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9030A68C-F656-214C-86BB-5040E8B81590}">
      <dgm:prSet phldrT="[Text]" custT="1"/>
      <dgm:spPr/>
      <dgm:t>
        <a:bodyPr/>
        <a:lstStyle/>
        <a:p>
          <a:r>
            <a:rPr lang="en-US" sz="1800" dirty="0"/>
            <a:t>Technical Capability</a:t>
          </a:r>
        </a:p>
        <a:p>
          <a:r>
            <a:rPr lang="en-US" sz="1800" dirty="0"/>
            <a:t>Factor 3 [ 20 points]</a:t>
          </a:r>
        </a:p>
      </dgm:t>
    </dgm:pt>
    <dgm:pt modelId="{A5F95D71-3718-4241-81B0-1D213F7FCBE7}" type="parTrans" cxnId="{D928A0F8-C092-7446-BBE1-9E3A5B2F7FB4}">
      <dgm:prSet/>
      <dgm:spPr/>
      <dgm:t>
        <a:bodyPr/>
        <a:lstStyle/>
        <a:p>
          <a:endParaRPr lang="en-US"/>
        </a:p>
      </dgm:t>
    </dgm:pt>
    <dgm:pt modelId="{0FB53578-5F42-D444-BFAD-4B42B6A71BA8}" type="sibTrans" cxnId="{D928A0F8-C092-7446-BBE1-9E3A5B2F7FB4}">
      <dgm:prSet/>
      <dgm:spPr/>
      <dgm:t>
        <a:bodyPr/>
        <a:lstStyle/>
        <a:p>
          <a:endParaRPr lang="en-US"/>
        </a:p>
      </dgm:t>
    </dgm:pt>
    <dgm:pt modelId="{2F946981-4B26-2F43-B480-A4018E4C2628}">
      <dgm:prSet phldrT="[Text]" custT="1"/>
      <dgm:spPr>
        <a:solidFill>
          <a:schemeClr val="bg1">
            <a:alpha val="90000"/>
          </a:schemeClr>
        </a:solidFill>
      </dgm:spPr>
      <dgm:t>
        <a:bodyPr/>
        <a:lstStyle/>
        <a:p>
          <a:r>
            <a:rPr lang="en-US" sz="1800" dirty="0"/>
            <a:t>Basic data/IT infrastructure in place</a:t>
          </a:r>
        </a:p>
      </dgm:t>
    </dgm:pt>
    <dgm:pt modelId="{6CAA8949-884D-4F43-874E-CBD45B4EF988}" type="parTrans" cxnId="{BA7C105C-B14A-154B-9236-B14969E2E11B}">
      <dgm:prSet/>
      <dgm:spPr/>
      <dgm:t>
        <a:bodyPr/>
        <a:lstStyle/>
        <a:p>
          <a:endParaRPr lang="en-US"/>
        </a:p>
      </dgm:t>
    </dgm:pt>
    <dgm:pt modelId="{5A37743A-FDD3-5D48-A35B-E30E55CE639E}" type="sibTrans" cxnId="{BA7C105C-B14A-154B-9236-B14969E2E11B}">
      <dgm:prSet/>
      <dgm:spPr/>
      <dgm:t>
        <a:bodyPr/>
        <a:lstStyle/>
        <a:p>
          <a:endParaRPr lang="en-US"/>
        </a:p>
      </dgm:t>
    </dgm:pt>
    <dgm:pt modelId="{9A9E85A0-AF27-DC40-9E1D-E672BBAA365D}">
      <dgm:prSet phldrT="[Text]" custT="1"/>
      <dgm:spPr/>
      <dgm:t>
        <a:bodyPr/>
        <a:lstStyle/>
        <a:p>
          <a:r>
            <a:rPr lang="en-US" sz="1800" dirty="0"/>
            <a:t>Two-generation Outcomes*</a:t>
          </a:r>
        </a:p>
        <a:p>
          <a:r>
            <a:rPr lang="en-US" sz="1800" dirty="0"/>
            <a:t>Factor 4 [15 points]</a:t>
          </a:r>
        </a:p>
      </dgm:t>
    </dgm:pt>
    <dgm:pt modelId="{E9E4DED7-CABE-6C4C-B2B1-BD2BAF1248F1}" type="parTrans" cxnId="{05362469-C3EA-A54D-8B1E-5FB95842A50A}">
      <dgm:prSet/>
      <dgm:spPr/>
      <dgm:t>
        <a:bodyPr/>
        <a:lstStyle/>
        <a:p>
          <a:endParaRPr lang="en-US"/>
        </a:p>
      </dgm:t>
    </dgm:pt>
    <dgm:pt modelId="{15FC0A2E-AF93-9E43-9912-B89658D96CD3}" type="sibTrans" cxnId="{05362469-C3EA-A54D-8B1E-5FB95842A50A}">
      <dgm:prSet/>
      <dgm:spPr/>
      <dgm:t>
        <a:bodyPr/>
        <a:lstStyle/>
        <a:p>
          <a:endParaRPr lang="en-US"/>
        </a:p>
      </dgm:t>
    </dgm:pt>
    <dgm:pt modelId="{646E685A-1EC9-0C44-A719-6BBD68F0C370}">
      <dgm:prSet phldrT="[Text]" custT="1"/>
      <dgm:spPr>
        <a:solidFill>
          <a:schemeClr val="bg1">
            <a:alpha val="90000"/>
          </a:schemeClr>
        </a:solidFill>
      </dgm:spPr>
      <dgm:t>
        <a:bodyPr/>
        <a:lstStyle/>
        <a:p>
          <a:r>
            <a:rPr lang="en-US" sz="1800" dirty="0"/>
            <a:t>Definition of beneficiary population characteristics including geographic service area </a:t>
          </a:r>
        </a:p>
      </dgm:t>
    </dgm:pt>
    <dgm:pt modelId="{31F78C74-2960-D04D-A7B6-FCA4EA2E7B6F}" type="parTrans" cxnId="{04B08B6B-1D94-E048-A75A-4F3263BDEFB4}">
      <dgm:prSet/>
      <dgm:spPr/>
      <dgm:t>
        <a:bodyPr/>
        <a:lstStyle/>
        <a:p>
          <a:endParaRPr lang="en-US"/>
        </a:p>
      </dgm:t>
    </dgm:pt>
    <dgm:pt modelId="{82EFFF1F-3B59-A548-8BBC-FB32B0D27204}" type="sibTrans" cxnId="{04B08B6B-1D94-E048-A75A-4F3263BDEFB4}">
      <dgm:prSet/>
      <dgm:spPr/>
      <dgm:t>
        <a:bodyPr/>
        <a:lstStyle/>
        <a:p>
          <a:endParaRPr lang="en-US"/>
        </a:p>
      </dgm:t>
    </dgm:pt>
    <dgm:pt modelId="{0CFFFBFC-62D4-4717-B4D2-E38839E4DF9D}">
      <dgm:prSet phldrT="[Text]" custT="1"/>
      <dgm:spPr>
        <a:solidFill>
          <a:schemeClr val="bg1">
            <a:alpha val="90000"/>
          </a:schemeClr>
        </a:solidFill>
      </dgm:spPr>
      <dgm:t>
        <a:bodyPr/>
        <a:lstStyle/>
        <a:p>
          <a:r>
            <a:rPr lang="en-US" sz="1800" dirty="0"/>
            <a:t>Data capacity to </a:t>
          </a:r>
          <a:r>
            <a:rPr lang="en-GB" sz="1800" dirty="0">
              <a:ea typeface="Times New Roman" panose="02020603050405020304" pitchFamily="18" charset="0"/>
              <a:cs typeface="Times New Roman" panose="02020603050405020304" pitchFamily="18" charset="0"/>
            </a:rPr>
            <a:t>access, share, manage and interpret data sources</a:t>
          </a:r>
          <a:r>
            <a:rPr lang="en-US" sz="1800" dirty="0"/>
            <a:t> </a:t>
          </a:r>
        </a:p>
      </dgm:t>
    </dgm:pt>
    <dgm:pt modelId="{CE4FABCA-25A6-47B2-97C8-C01232DA8C14}" type="parTrans" cxnId="{32B48E98-3DF5-4BCF-A46F-129355F2CA79}">
      <dgm:prSet/>
      <dgm:spPr/>
      <dgm:t>
        <a:bodyPr/>
        <a:lstStyle/>
        <a:p>
          <a:endParaRPr lang="en-US"/>
        </a:p>
      </dgm:t>
    </dgm:pt>
    <dgm:pt modelId="{6625ABAC-B9D7-494E-9315-D34886C5A80F}" type="sibTrans" cxnId="{32B48E98-3DF5-4BCF-A46F-129355F2CA79}">
      <dgm:prSet/>
      <dgm:spPr/>
      <dgm:t>
        <a:bodyPr/>
        <a:lstStyle/>
        <a:p>
          <a:endParaRPr lang="en-US"/>
        </a:p>
      </dgm:t>
    </dgm:pt>
    <dgm:pt modelId="{C21BEB22-EF63-4317-9911-3BD292A78D18}">
      <dgm:prSet phldrT="[Text]" custT="1"/>
      <dgm:spPr>
        <a:solidFill>
          <a:schemeClr val="bg1">
            <a:alpha val="90000"/>
          </a:schemeClr>
        </a:solidFill>
      </dgm:spPr>
      <dgm:t>
        <a:bodyPr/>
        <a:lstStyle/>
        <a:p>
          <a:r>
            <a:rPr lang="en-GB" sz="1800" dirty="0">
              <a:solidFill>
                <a:srgbClr val="000000"/>
              </a:solidFill>
              <a:ea typeface="Times New Roman" panose="02020603050405020304" pitchFamily="18" charset="0"/>
              <a:cs typeface="Times New Roman" panose="02020603050405020304" pitchFamily="18" charset="0"/>
            </a:rPr>
            <a:t>Experience defining and managing data ownership, security, and privacy policies</a:t>
          </a:r>
          <a:endParaRPr lang="en-US" sz="1800" dirty="0"/>
        </a:p>
      </dgm:t>
    </dgm:pt>
    <dgm:pt modelId="{9A5F8DAD-B0E5-4D49-A812-0276D93DFDAF}" type="parTrans" cxnId="{D3A64B48-6103-426A-AAE6-A4D911859ADC}">
      <dgm:prSet/>
      <dgm:spPr/>
      <dgm:t>
        <a:bodyPr/>
        <a:lstStyle/>
        <a:p>
          <a:endParaRPr lang="en-US"/>
        </a:p>
      </dgm:t>
    </dgm:pt>
    <dgm:pt modelId="{B1CC2D97-6259-4802-87BA-7FD1FA9B5F18}" type="sibTrans" cxnId="{D3A64B48-6103-426A-AAE6-A4D911859ADC}">
      <dgm:prSet/>
      <dgm:spPr/>
      <dgm:t>
        <a:bodyPr/>
        <a:lstStyle/>
        <a:p>
          <a:endParaRPr lang="en-US"/>
        </a:p>
      </dgm:t>
    </dgm:pt>
    <dgm:pt modelId="{1B5D3F19-8E65-43BB-9030-B05585B408C4}">
      <dgm:prSet custT="1"/>
      <dgm:spPr/>
      <dgm:t>
        <a:bodyPr/>
        <a:lstStyle/>
        <a:p>
          <a:r>
            <a:rPr lang="en-US" sz="1800" dirty="0"/>
            <a:t>Describe current measurement and evaluation capacity</a:t>
          </a:r>
        </a:p>
      </dgm:t>
    </dgm:pt>
    <dgm:pt modelId="{FE229604-29CD-4660-88FB-76E43F90B523}" type="parTrans" cxnId="{91C431A0-3DDD-4BAB-95D2-7A4CBB5DB94D}">
      <dgm:prSet/>
      <dgm:spPr/>
      <dgm:t>
        <a:bodyPr/>
        <a:lstStyle/>
        <a:p>
          <a:endParaRPr lang="en-US"/>
        </a:p>
      </dgm:t>
    </dgm:pt>
    <dgm:pt modelId="{AC56EE26-2FCF-46CB-A523-0A3165CC6D40}" type="sibTrans" cxnId="{91C431A0-3DDD-4BAB-95D2-7A4CBB5DB94D}">
      <dgm:prSet/>
      <dgm:spPr/>
      <dgm:t>
        <a:bodyPr/>
        <a:lstStyle/>
        <a:p>
          <a:endParaRPr lang="en-US"/>
        </a:p>
      </dgm:t>
    </dgm:pt>
    <dgm:pt modelId="{369EE3E0-2DCE-4DDD-9774-1FCAB7D4527E}">
      <dgm:prSet custT="1"/>
      <dgm:spPr/>
      <dgm:t>
        <a:bodyPr/>
        <a:lstStyle/>
        <a:p>
          <a:r>
            <a:rPr lang="en-US" sz="1800" dirty="0">
              <a:solidFill>
                <a:srgbClr val="000000"/>
              </a:solidFill>
              <a:ea typeface="Calibri" panose="020F0502020204030204" pitchFamily="34" charset="0"/>
            </a:rPr>
            <a:t>Evidence of the effectiveness of the proposed two-generation intervention </a:t>
          </a:r>
          <a:endParaRPr lang="en-US" sz="1800" dirty="0"/>
        </a:p>
      </dgm:t>
    </dgm:pt>
    <dgm:pt modelId="{D0788FD6-81C0-4140-8E4C-D189D21CB7F7}" type="parTrans" cxnId="{5E8F285D-DD11-472E-B0D3-060210B25F4E}">
      <dgm:prSet/>
      <dgm:spPr/>
      <dgm:t>
        <a:bodyPr/>
        <a:lstStyle/>
        <a:p>
          <a:endParaRPr lang="en-US"/>
        </a:p>
      </dgm:t>
    </dgm:pt>
    <dgm:pt modelId="{D0C40206-84F7-4DE6-904A-5247A70032B8}" type="sibTrans" cxnId="{5E8F285D-DD11-472E-B0D3-060210B25F4E}">
      <dgm:prSet/>
      <dgm:spPr/>
      <dgm:t>
        <a:bodyPr/>
        <a:lstStyle/>
        <a:p>
          <a:endParaRPr lang="en-US"/>
        </a:p>
      </dgm:t>
    </dgm:pt>
    <dgm:pt modelId="{7277E1AD-3E2A-EB45-89C7-1B76B3BD374B}" type="pres">
      <dgm:prSet presAssocID="{203A764E-A27E-7C49-B617-76143F94F413}" presName="Name0" presStyleCnt="0">
        <dgm:presLayoutVars>
          <dgm:dir/>
          <dgm:animLvl val="lvl"/>
          <dgm:resizeHandles val="exact"/>
        </dgm:presLayoutVars>
      </dgm:prSet>
      <dgm:spPr/>
    </dgm:pt>
    <dgm:pt modelId="{9DE394D9-932A-B946-8601-35FFCB87A714}" type="pres">
      <dgm:prSet presAssocID="{9030A68C-F656-214C-86BB-5040E8B81590}" presName="composite" presStyleCnt="0"/>
      <dgm:spPr/>
    </dgm:pt>
    <dgm:pt modelId="{E4CEF568-B95A-8C44-BFA0-2850DFFDD672}" type="pres">
      <dgm:prSet presAssocID="{9030A68C-F656-214C-86BB-5040E8B81590}" presName="parTx" presStyleLbl="alignNode1" presStyleIdx="0" presStyleCnt="2" custLinFactNeighborX="-50001" custLinFactNeighborY="-5672">
        <dgm:presLayoutVars>
          <dgm:chMax val="0"/>
          <dgm:chPref val="0"/>
          <dgm:bulletEnabled val="1"/>
        </dgm:presLayoutVars>
      </dgm:prSet>
      <dgm:spPr/>
    </dgm:pt>
    <dgm:pt modelId="{7D269836-8887-E945-96BA-49DA4FE931CA}" type="pres">
      <dgm:prSet presAssocID="{9030A68C-F656-214C-86BB-5040E8B81590}" presName="desTx" presStyleLbl="alignAccFollowNode1" presStyleIdx="0" presStyleCnt="2">
        <dgm:presLayoutVars>
          <dgm:bulletEnabled val="1"/>
        </dgm:presLayoutVars>
      </dgm:prSet>
      <dgm:spPr/>
    </dgm:pt>
    <dgm:pt modelId="{38F1A025-8570-004A-B40B-1EC13B283CA1}" type="pres">
      <dgm:prSet presAssocID="{0FB53578-5F42-D444-BFAD-4B42B6A71BA8}" presName="space" presStyleCnt="0"/>
      <dgm:spPr/>
    </dgm:pt>
    <dgm:pt modelId="{DAC3B86D-9AA2-2743-A065-8888D1B1229F}" type="pres">
      <dgm:prSet presAssocID="{9A9E85A0-AF27-DC40-9E1D-E672BBAA365D}" presName="composite" presStyleCnt="0"/>
      <dgm:spPr/>
    </dgm:pt>
    <dgm:pt modelId="{DF822964-B25F-B043-9E6D-12F6EBCB763A}" type="pres">
      <dgm:prSet presAssocID="{9A9E85A0-AF27-DC40-9E1D-E672BBAA365D}" presName="parTx" presStyleLbl="alignNode1" presStyleIdx="1" presStyleCnt="2">
        <dgm:presLayoutVars>
          <dgm:chMax val="0"/>
          <dgm:chPref val="0"/>
          <dgm:bulletEnabled val="1"/>
        </dgm:presLayoutVars>
      </dgm:prSet>
      <dgm:spPr/>
    </dgm:pt>
    <dgm:pt modelId="{E9FA1B05-2CC3-D341-84E7-9FAB2C302391}" type="pres">
      <dgm:prSet presAssocID="{9A9E85A0-AF27-DC40-9E1D-E672BBAA365D}" presName="desTx" presStyleLbl="alignAccFollowNode1" presStyleIdx="1" presStyleCnt="2">
        <dgm:presLayoutVars>
          <dgm:bulletEnabled val="1"/>
        </dgm:presLayoutVars>
      </dgm:prSet>
      <dgm:spPr/>
    </dgm:pt>
  </dgm:ptLst>
  <dgm:cxnLst>
    <dgm:cxn modelId="{CE5AE923-11F1-4B83-B70F-EA4F5DCB6AD2}" type="presOf" srcId="{1B5D3F19-8E65-43BB-9030-B05585B408C4}" destId="{E9FA1B05-2CC3-D341-84E7-9FAB2C302391}" srcOrd="0" destOrd="1" presId="urn:microsoft.com/office/officeart/2005/8/layout/hList1"/>
    <dgm:cxn modelId="{C0A6F82B-DF0C-427F-9775-CD229B16F6B8}" type="presOf" srcId="{369EE3E0-2DCE-4DDD-9774-1FCAB7D4527E}" destId="{E9FA1B05-2CC3-D341-84E7-9FAB2C302391}" srcOrd="0" destOrd="2" presId="urn:microsoft.com/office/officeart/2005/8/layout/hList1"/>
    <dgm:cxn modelId="{BA7C105C-B14A-154B-9236-B14969E2E11B}" srcId="{9030A68C-F656-214C-86BB-5040E8B81590}" destId="{2F946981-4B26-2F43-B480-A4018E4C2628}" srcOrd="0" destOrd="0" parTransId="{6CAA8949-884D-4F43-874E-CBD45B4EF988}" sibTransId="{5A37743A-FDD3-5D48-A35B-E30E55CE639E}"/>
    <dgm:cxn modelId="{5E8F285D-DD11-472E-B0D3-060210B25F4E}" srcId="{9A9E85A0-AF27-DC40-9E1D-E672BBAA365D}" destId="{369EE3E0-2DCE-4DDD-9774-1FCAB7D4527E}" srcOrd="2" destOrd="0" parTransId="{D0788FD6-81C0-4140-8E4C-D189D21CB7F7}" sibTransId="{D0C40206-84F7-4DE6-904A-5247A70032B8}"/>
    <dgm:cxn modelId="{09282141-13A6-4FEC-851F-B1868BE2F853}" type="presOf" srcId="{0CFFFBFC-62D4-4717-B4D2-E38839E4DF9D}" destId="{7D269836-8887-E945-96BA-49DA4FE931CA}" srcOrd="0" destOrd="1" presId="urn:microsoft.com/office/officeart/2005/8/layout/hList1"/>
    <dgm:cxn modelId="{D3A64B48-6103-426A-AAE6-A4D911859ADC}" srcId="{9030A68C-F656-214C-86BB-5040E8B81590}" destId="{C21BEB22-EF63-4317-9911-3BD292A78D18}" srcOrd="2" destOrd="0" parTransId="{9A5F8DAD-B0E5-4D49-A812-0276D93DFDAF}" sibTransId="{B1CC2D97-6259-4802-87BA-7FD1FA9B5F18}"/>
    <dgm:cxn modelId="{05362469-C3EA-A54D-8B1E-5FB95842A50A}" srcId="{203A764E-A27E-7C49-B617-76143F94F413}" destId="{9A9E85A0-AF27-DC40-9E1D-E672BBAA365D}" srcOrd="1" destOrd="0" parTransId="{E9E4DED7-CABE-6C4C-B2B1-BD2BAF1248F1}" sibTransId="{15FC0A2E-AF93-9E43-9912-B89658D96CD3}"/>
    <dgm:cxn modelId="{04B08B6B-1D94-E048-A75A-4F3263BDEFB4}" srcId="{9A9E85A0-AF27-DC40-9E1D-E672BBAA365D}" destId="{646E685A-1EC9-0C44-A719-6BBD68F0C370}" srcOrd="0" destOrd="0" parTransId="{31F78C74-2960-D04D-A7B6-FCA4EA2E7B6F}" sibTransId="{82EFFF1F-3B59-A548-8BBC-FB32B0D27204}"/>
    <dgm:cxn modelId="{CE492D7B-0916-5F4F-90D0-43AC51BDE09F}" type="presOf" srcId="{2F946981-4B26-2F43-B480-A4018E4C2628}" destId="{7D269836-8887-E945-96BA-49DA4FE931CA}" srcOrd="0" destOrd="0" presId="urn:microsoft.com/office/officeart/2005/8/layout/hList1"/>
    <dgm:cxn modelId="{32B48E98-3DF5-4BCF-A46F-129355F2CA79}" srcId="{9030A68C-F656-214C-86BB-5040E8B81590}" destId="{0CFFFBFC-62D4-4717-B4D2-E38839E4DF9D}" srcOrd="1" destOrd="0" parTransId="{CE4FABCA-25A6-47B2-97C8-C01232DA8C14}" sibTransId="{6625ABAC-B9D7-494E-9315-D34886C5A80F}"/>
    <dgm:cxn modelId="{CA6EE99D-0F65-9C42-AB3C-477846F9982A}" type="presOf" srcId="{646E685A-1EC9-0C44-A719-6BBD68F0C370}" destId="{E9FA1B05-2CC3-D341-84E7-9FAB2C302391}" srcOrd="0" destOrd="0" presId="urn:microsoft.com/office/officeart/2005/8/layout/hList1"/>
    <dgm:cxn modelId="{91C431A0-3DDD-4BAB-95D2-7A4CBB5DB94D}" srcId="{9A9E85A0-AF27-DC40-9E1D-E672BBAA365D}" destId="{1B5D3F19-8E65-43BB-9030-B05585B408C4}" srcOrd="1" destOrd="0" parTransId="{FE229604-29CD-4660-88FB-76E43F90B523}" sibTransId="{AC56EE26-2FCF-46CB-A523-0A3165CC6D40}"/>
    <dgm:cxn modelId="{F0BE2CA9-5B54-4940-ACD4-B21DDE1CA267}" type="presOf" srcId="{C21BEB22-EF63-4317-9911-3BD292A78D18}" destId="{7D269836-8887-E945-96BA-49DA4FE931CA}" srcOrd="0" destOrd="2" presId="urn:microsoft.com/office/officeart/2005/8/layout/hList1"/>
    <dgm:cxn modelId="{3F088BC5-5DA4-414A-9AB1-A6DFA7100CE6}" type="presOf" srcId="{203A764E-A27E-7C49-B617-76143F94F413}" destId="{7277E1AD-3E2A-EB45-89C7-1B76B3BD374B}" srcOrd="0" destOrd="0" presId="urn:microsoft.com/office/officeart/2005/8/layout/hList1"/>
    <dgm:cxn modelId="{8F4EC7CE-9575-C54A-A350-CF89F808AD7A}" type="presOf" srcId="{9A9E85A0-AF27-DC40-9E1D-E672BBAA365D}" destId="{DF822964-B25F-B043-9E6D-12F6EBCB763A}" srcOrd="0" destOrd="0" presId="urn:microsoft.com/office/officeart/2005/8/layout/hList1"/>
    <dgm:cxn modelId="{B88C52F4-B201-6741-B74B-01623B87C3D8}" type="presOf" srcId="{9030A68C-F656-214C-86BB-5040E8B81590}" destId="{E4CEF568-B95A-8C44-BFA0-2850DFFDD672}" srcOrd="0" destOrd="0" presId="urn:microsoft.com/office/officeart/2005/8/layout/hList1"/>
    <dgm:cxn modelId="{D928A0F8-C092-7446-BBE1-9E3A5B2F7FB4}" srcId="{203A764E-A27E-7C49-B617-76143F94F413}" destId="{9030A68C-F656-214C-86BB-5040E8B81590}" srcOrd="0" destOrd="0" parTransId="{A5F95D71-3718-4241-81B0-1D213F7FCBE7}" sibTransId="{0FB53578-5F42-D444-BFAD-4B42B6A71BA8}"/>
    <dgm:cxn modelId="{DF4AD49C-DCEE-DF45-A918-3784191510A3}" type="presParOf" srcId="{7277E1AD-3E2A-EB45-89C7-1B76B3BD374B}" destId="{9DE394D9-932A-B946-8601-35FFCB87A714}" srcOrd="0" destOrd="0" presId="urn:microsoft.com/office/officeart/2005/8/layout/hList1"/>
    <dgm:cxn modelId="{9917A7CE-61A0-C447-909D-3AB0AC870863}" type="presParOf" srcId="{9DE394D9-932A-B946-8601-35FFCB87A714}" destId="{E4CEF568-B95A-8C44-BFA0-2850DFFDD672}" srcOrd="0" destOrd="0" presId="urn:microsoft.com/office/officeart/2005/8/layout/hList1"/>
    <dgm:cxn modelId="{F2E1A0E3-8C80-7548-809B-CCCF29C38651}" type="presParOf" srcId="{9DE394D9-932A-B946-8601-35FFCB87A714}" destId="{7D269836-8887-E945-96BA-49DA4FE931CA}" srcOrd="1" destOrd="0" presId="urn:microsoft.com/office/officeart/2005/8/layout/hList1"/>
    <dgm:cxn modelId="{4F7BDF6A-A4C3-FB47-8626-078036B52FFC}" type="presParOf" srcId="{7277E1AD-3E2A-EB45-89C7-1B76B3BD374B}" destId="{38F1A025-8570-004A-B40B-1EC13B283CA1}" srcOrd="1" destOrd="0" presId="urn:microsoft.com/office/officeart/2005/8/layout/hList1"/>
    <dgm:cxn modelId="{9D052E0F-979C-5342-8581-66E8E709DF60}" type="presParOf" srcId="{7277E1AD-3E2A-EB45-89C7-1B76B3BD374B}" destId="{DAC3B86D-9AA2-2743-A065-8888D1B1229F}" srcOrd="2" destOrd="0" presId="urn:microsoft.com/office/officeart/2005/8/layout/hList1"/>
    <dgm:cxn modelId="{8665D39D-05ED-C84A-8710-9582A8065BE5}" type="presParOf" srcId="{DAC3B86D-9AA2-2743-A065-8888D1B1229F}" destId="{DF822964-B25F-B043-9E6D-12F6EBCB763A}" srcOrd="0" destOrd="0" presId="urn:microsoft.com/office/officeart/2005/8/layout/hList1"/>
    <dgm:cxn modelId="{84580156-6C93-EC47-AE2F-5C1883A7EE68}" type="presParOf" srcId="{DAC3B86D-9AA2-2743-A065-8888D1B1229F}" destId="{E9FA1B05-2CC3-D341-84E7-9FAB2C3023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EF568-B95A-8C44-BFA0-2850DFFDD672}">
      <dsp:nvSpPr>
        <dsp:cNvPr id="0" name=""/>
        <dsp:cNvSpPr/>
      </dsp:nvSpPr>
      <dsp:spPr>
        <a:xfrm>
          <a:off x="0" y="0"/>
          <a:ext cx="3704625" cy="864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Leadership Commitment</a:t>
          </a:r>
        </a:p>
        <a:p>
          <a:pPr marL="0" lvl="0" indent="0" algn="ctr" defTabSz="800100">
            <a:lnSpc>
              <a:spcPct val="90000"/>
            </a:lnSpc>
            <a:spcBef>
              <a:spcPct val="0"/>
            </a:spcBef>
            <a:spcAft>
              <a:spcPct val="35000"/>
            </a:spcAft>
            <a:buNone/>
          </a:pPr>
          <a:r>
            <a:rPr lang="en-US" sz="1800" kern="1200" dirty="0"/>
            <a:t>Factor 1 [ 35 points]</a:t>
          </a:r>
        </a:p>
      </dsp:txBody>
      <dsp:txXfrm>
        <a:off x="0" y="0"/>
        <a:ext cx="3704625" cy="864000"/>
      </dsp:txXfrm>
    </dsp:sp>
    <dsp:sp modelId="{7D269836-8887-E945-96BA-49DA4FE931CA}">
      <dsp:nvSpPr>
        <dsp:cNvPr id="0" name=""/>
        <dsp:cNvSpPr/>
      </dsp:nvSpPr>
      <dsp:spPr>
        <a:xfrm>
          <a:off x="38" y="864383"/>
          <a:ext cx="3704625" cy="2084484"/>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Key stakeholder support</a:t>
          </a:r>
        </a:p>
        <a:p>
          <a:pPr marL="171450" lvl="1" indent="-171450" algn="l" defTabSz="800100">
            <a:lnSpc>
              <a:spcPct val="90000"/>
            </a:lnSpc>
            <a:spcBef>
              <a:spcPct val="0"/>
            </a:spcBef>
            <a:spcAft>
              <a:spcPct val="15000"/>
            </a:spcAft>
            <a:buChar char="•"/>
          </a:pPr>
          <a:r>
            <a:rPr lang="en-US" sz="1800" kern="1200" dirty="0"/>
            <a:t>Commitment to both </a:t>
          </a:r>
          <a:r>
            <a:rPr lang="en-US" sz="1800" b="0" u="none" kern="1200" dirty="0"/>
            <a:t>data integration and outcomes-oriented contracting strategies</a:t>
          </a:r>
          <a:endParaRPr lang="en-US" sz="1800" kern="1200" dirty="0"/>
        </a:p>
        <a:p>
          <a:pPr marL="171450" lvl="1" indent="-171450" algn="l" defTabSz="800100">
            <a:lnSpc>
              <a:spcPct val="90000"/>
            </a:lnSpc>
            <a:spcBef>
              <a:spcPct val="0"/>
            </a:spcBef>
            <a:spcAft>
              <a:spcPct val="15000"/>
            </a:spcAft>
            <a:buChar char="•"/>
          </a:pPr>
          <a:r>
            <a:rPr lang="en-US" sz="1800" kern="1200" dirty="0"/>
            <a:t>Community level partnerships with service providers and funders</a:t>
          </a:r>
        </a:p>
      </dsp:txBody>
      <dsp:txXfrm>
        <a:off x="38" y="864383"/>
        <a:ext cx="3704625" cy="2084484"/>
      </dsp:txXfrm>
    </dsp:sp>
    <dsp:sp modelId="{DF822964-B25F-B043-9E6D-12F6EBCB763A}">
      <dsp:nvSpPr>
        <dsp:cNvPr id="0" name=""/>
        <dsp:cNvSpPr/>
      </dsp:nvSpPr>
      <dsp:spPr>
        <a:xfrm>
          <a:off x="4223311" y="383"/>
          <a:ext cx="3704625" cy="864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Staff Capacity</a:t>
          </a:r>
        </a:p>
        <a:p>
          <a:pPr marL="0" lvl="0" indent="0" algn="ctr" defTabSz="800100">
            <a:lnSpc>
              <a:spcPct val="90000"/>
            </a:lnSpc>
            <a:spcBef>
              <a:spcPct val="0"/>
            </a:spcBef>
            <a:spcAft>
              <a:spcPct val="35000"/>
            </a:spcAft>
            <a:buNone/>
          </a:pPr>
          <a:r>
            <a:rPr lang="en-US" sz="1800" kern="1200" dirty="0"/>
            <a:t>Factor 2 [30 points]</a:t>
          </a:r>
        </a:p>
      </dsp:txBody>
      <dsp:txXfrm>
        <a:off x="4223311" y="383"/>
        <a:ext cx="3704625" cy="864000"/>
      </dsp:txXfrm>
    </dsp:sp>
    <dsp:sp modelId="{E9FA1B05-2CC3-D341-84E7-9FAB2C302391}">
      <dsp:nvSpPr>
        <dsp:cNvPr id="0" name=""/>
        <dsp:cNvSpPr/>
      </dsp:nvSpPr>
      <dsp:spPr>
        <a:xfrm>
          <a:off x="4223311" y="864383"/>
          <a:ext cx="3704625" cy="2084484"/>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Dedicated staff who collaborate across agencies/departments and have decision-making authority </a:t>
          </a:r>
        </a:p>
        <a:p>
          <a:pPr marL="171450" lvl="1" indent="-171450" algn="l" defTabSz="800100">
            <a:lnSpc>
              <a:spcPct val="90000"/>
            </a:lnSpc>
            <a:spcBef>
              <a:spcPct val="0"/>
            </a:spcBef>
            <a:spcAft>
              <a:spcPct val="15000"/>
            </a:spcAft>
            <a:buChar char="•"/>
          </a:pPr>
          <a:r>
            <a:rPr lang="en-US" sz="1800" kern="1200" dirty="0"/>
            <a:t>Four key staff identified to participate in IDS training workshops</a:t>
          </a:r>
        </a:p>
        <a:p>
          <a:pPr marL="171450" lvl="1" indent="-171450" algn="l" defTabSz="800100">
            <a:lnSpc>
              <a:spcPct val="90000"/>
            </a:lnSpc>
            <a:spcBef>
              <a:spcPct val="0"/>
            </a:spcBef>
            <a:spcAft>
              <a:spcPct val="15000"/>
            </a:spcAft>
            <a:buChar char="•"/>
          </a:pPr>
          <a:r>
            <a:rPr lang="en-US" sz="1800" kern="1200" dirty="0"/>
            <a:t>Point of contact</a:t>
          </a:r>
        </a:p>
      </dsp:txBody>
      <dsp:txXfrm>
        <a:off x="4223311" y="864383"/>
        <a:ext cx="3704625" cy="2084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EF568-B95A-8C44-BFA0-2850DFFDD672}">
      <dsp:nvSpPr>
        <dsp:cNvPr id="0" name=""/>
        <dsp:cNvSpPr/>
      </dsp:nvSpPr>
      <dsp:spPr>
        <a:xfrm>
          <a:off x="0" y="0"/>
          <a:ext cx="3704625" cy="835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Technical Capability</a:t>
          </a:r>
        </a:p>
        <a:p>
          <a:pPr marL="0" lvl="0" indent="0" algn="ctr" defTabSz="800100">
            <a:lnSpc>
              <a:spcPct val="90000"/>
            </a:lnSpc>
            <a:spcBef>
              <a:spcPct val="0"/>
            </a:spcBef>
            <a:spcAft>
              <a:spcPct val="35000"/>
            </a:spcAft>
            <a:buNone/>
          </a:pPr>
          <a:r>
            <a:rPr lang="en-US" sz="1800" kern="1200" dirty="0"/>
            <a:t>Factor 3 [ 20 points]</a:t>
          </a:r>
        </a:p>
      </dsp:txBody>
      <dsp:txXfrm>
        <a:off x="0" y="0"/>
        <a:ext cx="3704625" cy="835200"/>
      </dsp:txXfrm>
    </dsp:sp>
    <dsp:sp modelId="{7D269836-8887-E945-96BA-49DA4FE931CA}">
      <dsp:nvSpPr>
        <dsp:cNvPr id="0" name=""/>
        <dsp:cNvSpPr/>
      </dsp:nvSpPr>
      <dsp:spPr>
        <a:xfrm>
          <a:off x="38" y="835245"/>
          <a:ext cx="3704625" cy="2338396"/>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Basic data/IT infrastructure in place</a:t>
          </a:r>
        </a:p>
        <a:p>
          <a:pPr marL="171450" lvl="1" indent="-171450" algn="l" defTabSz="800100">
            <a:lnSpc>
              <a:spcPct val="90000"/>
            </a:lnSpc>
            <a:spcBef>
              <a:spcPct val="0"/>
            </a:spcBef>
            <a:spcAft>
              <a:spcPct val="15000"/>
            </a:spcAft>
            <a:buChar char="•"/>
          </a:pPr>
          <a:r>
            <a:rPr lang="en-US" sz="1800" kern="1200" dirty="0"/>
            <a:t>Data capacity to </a:t>
          </a:r>
          <a:r>
            <a:rPr lang="en-GB" sz="1800" kern="1200" dirty="0">
              <a:ea typeface="Times New Roman" panose="02020603050405020304" pitchFamily="18" charset="0"/>
              <a:cs typeface="Times New Roman" panose="02020603050405020304" pitchFamily="18" charset="0"/>
            </a:rPr>
            <a:t>access, share, manage and interpret data sources</a:t>
          </a:r>
          <a:r>
            <a:rPr lang="en-US" sz="1800" kern="1200" dirty="0"/>
            <a:t> </a:t>
          </a:r>
        </a:p>
        <a:p>
          <a:pPr marL="171450" lvl="1" indent="-171450" algn="l" defTabSz="800100">
            <a:lnSpc>
              <a:spcPct val="90000"/>
            </a:lnSpc>
            <a:spcBef>
              <a:spcPct val="0"/>
            </a:spcBef>
            <a:spcAft>
              <a:spcPct val="15000"/>
            </a:spcAft>
            <a:buChar char="•"/>
          </a:pPr>
          <a:r>
            <a:rPr lang="en-GB" sz="1800" kern="1200" dirty="0">
              <a:solidFill>
                <a:srgbClr val="000000"/>
              </a:solidFill>
              <a:ea typeface="Times New Roman" panose="02020603050405020304" pitchFamily="18" charset="0"/>
              <a:cs typeface="Times New Roman" panose="02020603050405020304" pitchFamily="18" charset="0"/>
            </a:rPr>
            <a:t>Experience defining and managing data ownership, security, and privacy policies</a:t>
          </a:r>
          <a:endParaRPr lang="en-US" sz="1800" kern="1200" dirty="0"/>
        </a:p>
      </dsp:txBody>
      <dsp:txXfrm>
        <a:off x="38" y="835245"/>
        <a:ext cx="3704625" cy="2338396"/>
      </dsp:txXfrm>
    </dsp:sp>
    <dsp:sp modelId="{DF822964-B25F-B043-9E6D-12F6EBCB763A}">
      <dsp:nvSpPr>
        <dsp:cNvPr id="0" name=""/>
        <dsp:cNvSpPr/>
      </dsp:nvSpPr>
      <dsp:spPr>
        <a:xfrm>
          <a:off x="4223311" y="45"/>
          <a:ext cx="3704625" cy="835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Two-generation Outcomes*</a:t>
          </a:r>
        </a:p>
        <a:p>
          <a:pPr marL="0" lvl="0" indent="0" algn="ctr" defTabSz="800100">
            <a:lnSpc>
              <a:spcPct val="90000"/>
            </a:lnSpc>
            <a:spcBef>
              <a:spcPct val="0"/>
            </a:spcBef>
            <a:spcAft>
              <a:spcPct val="35000"/>
            </a:spcAft>
            <a:buNone/>
          </a:pPr>
          <a:r>
            <a:rPr lang="en-US" sz="1800" kern="1200" dirty="0"/>
            <a:t>Factor 4 [15 points]</a:t>
          </a:r>
        </a:p>
      </dsp:txBody>
      <dsp:txXfrm>
        <a:off x="4223311" y="45"/>
        <a:ext cx="3704625" cy="835200"/>
      </dsp:txXfrm>
    </dsp:sp>
    <dsp:sp modelId="{E9FA1B05-2CC3-D341-84E7-9FAB2C302391}">
      <dsp:nvSpPr>
        <dsp:cNvPr id="0" name=""/>
        <dsp:cNvSpPr/>
      </dsp:nvSpPr>
      <dsp:spPr>
        <a:xfrm>
          <a:off x="4223311" y="835245"/>
          <a:ext cx="3704625" cy="2338396"/>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Definition of beneficiary population characteristics including geographic service area </a:t>
          </a:r>
        </a:p>
        <a:p>
          <a:pPr marL="171450" lvl="1" indent="-171450" algn="l" defTabSz="800100">
            <a:lnSpc>
              <a:spcPct val="90000"/>
            </a:lnSpc>
            <a:spcBef>
              <a:spcPct val="0"/>
            </a:spcBef>
            <a:spcAft>
              <a:spcPct val="15000"/>
            </a:spcAft>
            <a:buChar char="•"/>
          </a:pPr>
          <a:r>
            <a:rPr lang="en-US" sz="1800" kern="1200" dirty="0"/>
            <a:t>Describe current measurement and evaluation capacity</a:t>
          </a:r>
        </a:p>
        <a:p>
          <a:pPr marL="171450" lvl="1" indent="-171450" algn="l" defTabSz="800100">
            <a:lnSpc>
              <a:spcPct val="90000"/>
            </a:lnSpc>
            <a:spcBef>
              <a:spcPct val="0"/>
            </a:spcBef>
            <a:spcAft>
              <a:spcPct val="15000"/>
            </a:spcAft>
            <a:buChar char="•"/>
          </a:pPr>
          <a:r>
            <a:rPr lang="en-US" sz="1800" kern="1200" dirty="0">
              <a:solidFill>
                <a:srgbClr val="000000"/>
              </a:solidFill>
              <a:ea typeface="Calibri" panose="020F0502020204030204" pitchFamily="34" charset="0"/>
            </a:rPr>
            <a:t>Evidence of the effectiveness of the proposed two-generation intervention </a:t>
          </a:r>
          <a:endParaRPr lang="en-US" sz="1800" kern="1200" dirty="0"/>
        </a:p>
      </dsp:txBody>
      <dsp:txXfrm>
        <a:off x="4223311" y="835245"/>
        <a:ext cx="3704625" cy="23383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E73D048-D749-4E46-BDBA-1E43ECCA1B6E}" type="datetime1">
              <a:rPr lang="en-US" smtClean="0"/>
              <a:t>6/27/2017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346787E-70BD-5241-9776-2654E36B080E}" type="slidenum">
              <a:rPr lang="en-US" smtClean="0"/>
              <a:t>‹#›</a:t>
            </a:fld>
            <a:endParaRPr lang="en-US"/>
          </a:p>
        </p:txBody>
      </p:sp>
    </p:spTree>
    <p:extLst>
      <p:ext uri="{BB962C8B-B14F-4D97-AF65-F5344CB8AC3E}">
        <p14:creationId xmlns:p14="http://schemas.microsoft.com/office/powerpoint/2010/main" val="4876377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E4D132A-F9B0-4F76-85AC-4503F1A84288}" type="datetime1">
              <a:rPr lang="en-US" smtClean="0"/>
              <a:t>6/27/2017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6BB8620-EBF2-0E4D-8D85-6217F496E400}" type="slidenum">
              <a:rPr lang="en-US" smtClean="0"/>
              <a:t>‹#›</a:t>
            </a:fld>
            <a:endParaRPr lang="en-US"/>
          </a:p>
        </p:txBody>
      </p:sp>
    </p:spTree>
    <p:extLst>
      <p:ext uri="{BB962C8B-B14F-4D97-AF65-F5344CB8AC3E}">
        <p14:creationId xmlns:p14="http://schemas.microsoft.com/office/powerpoint/2010/main" val="2111838048"/>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0</a:t>
            </a:fld>
            <a:endParaRPr lang="en-US"/>
          </a:p>
        </p:txBody>
      </p:sp>
      <p:sp>
        <p:nvSpPr>
          <p:cNvPr id="5" name="Date Placeholder 4"/>
          <p:cNvSpPr>
            <a:spLocks noGrp="1"/>
          </p:cNvSpPr>
          <p:nvPr>
            <p:ph type="dt" idx="11"/>
          </p:nvPr>
        </p:nvSpPr>
        <p:spPr/>
        <p:txBody>
          <a:bodyPr/>
          <a:lstStyle/>
          <a:p>
            <a:fld id="{BA010834-B75C-4C36-B273-24CADD4947F5}"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2018756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9</a:t>
            </a:fld>
            <a:endParaRPr lang="en-US"/>
          </a:p>
        </p:txBody>
      </p:sp>
    </p:spTree>
    <p:extLst>
      <p:ext uri="{BB962C8B-B14F-4D97-AF65-F5344CB8AC3E}">
        <p14:creationId xmlns:p14="http://schemas.microsoft.com/office/powerpoint/2010/main" val="2776192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10</a:t>
            </a:fld>
            <a:endParaRPr lang="en-US"/>
          </a:p>
        </p:txBody>
      </p:sp>
    </p:spTree>
    <p:extLst>
      <p:ext uri="{BB962C8B-B14F-4D97-AF65-F5344CB8AC3E}">
        <p14:creationId xmlns:p14="http://schemas.microsoft.com/office/powerpoint/2010/main" val="359865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11</a:t>
            </a:fld>
            <a:endParaRPr lang="en-US"/>
          </a:p>
        </p:txBody>
      </p:sp>
      <p:sp>
        <p:nvSpPr>
          <p:cNvPr id="5" name="Date Placeholder 4"/>
          <p:cNvSpPr>
            <a:spLocks noGrp="1"/>
          </p:cNvSpPr>
          <p:nvPr>
            <p:ph type="dt" idx="11"/>
          </p:nvPr>
        </p:nvSpPr>
        <p:spPr/>
        <p:txBody>
          <a:bodyPr/>
          <a:lstStyle/>
          <a:p>
            <a:fld id="{22022B5E-7C26-4AAC-95D5-9474704AE121}"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584709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DDE8C02-1F36-4812-89BD-83A4F35EF62A}"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12</a:t>
            </a:fld>
            <a:endParaRPr lang="en-US"/>
          </a:p>
        </p:txBody>
      </p:sp>
    </p:spTree>
    <p:extLst>
      <p:ext uri="{BB962C8B-B14F-4D97-AF65-F5344CB8AC3E}">
        <p14:creationId xmlns:p14="http://schemas.microsoft.com/office/powerpoint/2010/main" val="373539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13</a:t>
            </a:fld>
            <a:endParaRPr lang="en-US"/>
          </a:p>
        </p:txBody>
      </p:sp>
    </p:spTree>
    <p:extLst>
      <p:ext uri="{BB962C8B-B14F-4D97-AF65-F5344CB8AC3E}">
        <p14:creationId xmlns:p14="http://schemas.microsoft.com/office/powerpoint/2010/main" val="298855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14</a:t>
            </a:fld>
            <a:endParaRPr lang="en-US"/>
          </a:p>
        </p:txBody>
      </p:sp>
    </p:spTree>
    <p:extLst>
      <p:ext uri="{BB962C8B-B14F-4D97-AF65-F5344CB8AC3E}">
        <p14:creationId xmlns:p14="http://schemas.microsoft.com/office/powerpoint/2010/main" val="1596671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15</a:t>
            </a:fld>
            <a:endParaRPr lang="en-US"/>
          </a:p>
        </p:txBody>
      </p:sp>
    </p:spTree>
    <p:extLst>
      <p:ext uri="{BB962C8B-B14F-4D97-AF65-F5344CB8AC3E}">
        <p14:creationId xmlns:p14="http://schemas.microsoft.com/office/powerpoint/2010/main" val="146987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330D785B-489D-4D90-A828-49215E679FF9}" type="datetime1">
              <a:rPr lang="en-US" smtClean="0"/>
              <a:t>6/27/2017</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86BB8620-EBF2-0E4D-8D85-6217F496E400}" type="slidenum">
              <a:rPr lang="en-US" smtClean="0"/>
              <a:t>16</a:t>
            </a:fld>
            <a:endParaRPr lang="en-US" dirty="0"/>
          </a:p>
        </p:txBody>
      </p:sp>
    </p:spTree>
    <p:extLst>
      <p:ext uri="{BB962C8B-B14F-4D97-AF65-F5344CB8AC3E}">
        <p14:creationId xmlns:p14="http://schemas.microsoft.com/office/powerpoint/2010/main" val="107782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17</a:t>
            </a:fld>
            <a:endParaRPr lang="en-US"/>
          </a:p>
        </p:txBody>
      </p:sp>
      <p:sp>
        <p:nvSpPr>
          <p:cNvPr id="5" name="Date Placeholder 4"/>
          <p:cNvSpPr>
            <a:spLocks noGrp="1"/>
          </p:cNvSpPr>
          <p:nvPr>
            <p:ph type="dt" idx="11"/>
          </p:nvPr>
        </p:nvSpPr>
        <p:spPr/>
        <p:txBody>
          <a:bodyPr/>
          <a:lstStyle/>
          <a:p>
            <a:fld id="{22022B5E-7C26-4AAC-95D5-9474704AE121}"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279931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b="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84DF40D3-EDD9-408A-BCBB-4D1F00AA81C5}"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18</a:t>
            </a:fld>
            <a:endParaRPr lang="en-US"/>
          </a:p>
        </p:txBody>
      </p:sp>
    </p:spTree>
    <p:extLst>
      <p:ext uri="{BB962C8B-B14F-4D97-AF65-F5344CB8AC3E}">
        <p14:creationId xmlns:p14="http://schemas.microsoft.com/office/powerpoint/2010/main" val="232823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1</a:t>
            </a:fld>
            <a:endParaRPr lang="en-US" dirty="0"/>
          </a:p>
        </p:txBody>
      </p:sp>
      <p:sp>
        <p:nvSpPr>
          <p:cNvPr id="5" name="Date Placeholder 4"/>
          <p:cNvSpPr>
            <a:spLocks noGrp="1"/>
          </p:cNvSpPr>
          <p:nvPr>
            <p:ph type="dt" idx="11"/>
          </p:nvPr>
        </p:nvSpPr>
        <p:spPr/>
        <p:txBody>
          <a:bodyPr/>
          <a:lstStyle/>
          <a:p>
            <a:fld id="{D3265B3B-AA86-4361-9009-624EDD0401A7}" type="datetime1">
              <a:rPr lang="en-US" smtClean="0"/>
              <a:t>6/27/2017</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84386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19</a:t>
            </a:fld>
            <a:endParaRPr lang="en-US"/>
          </a:p>
        </p:txBody>
      </p:sp>
    </p:spTree>
    <p:extLst>
      <p:ext uri="{BB962C8B-B14F-4D97-AF65-F5344CB8AC3E}">
        <p14:creationId xmlns:p14="http://schemas.microsoft.com/office/powerpoint/2010/main" val="226822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20</a:t>
            </a:fld>
            <a:endParaRPr lang="en-US"/>
          </a:p>
        </p:txBody>
      </p:sp>
    </p:spTree>
    <p:extLst>
      <p:ext uri="{BB962C8B-B14F-4D97-AF65-F5344CB8AC3E}">
        <p14:creationId xmlns:p14="http://schemas.microsoft.com/office/powerpoint/2010/main" val="20146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21</a:t>
            </a:fld>
            <a:endParaRPr lang="en-US"/>
          </a:p>
        </p:txBody>
      </p:sp>
      <p:sp>
        <p:nvSpPr>
          <p:cNvPr id="5" name="Date Placeholder 4"/>
          <p:cNvSpPr>
            <a:spLocks noGrp="1"/>
          </p:cNvSpPr>
          <p:nvPr>
            <p:ph type="dt" idx="11"/>
          </p:nvPr>
        </p:nvSpPr>
        <p:spPr/>
        <p:txBody>
          <a:bodyPr/>
          <a:lstStyle/>
          <a:p>
            <a:fld id="{22022B5E-7C26-4AAC-95D5-9474704AE121}"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3547515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276BDA10-9EBA-4560-A329-F91C8A98D574}" type="datetime1">
              <a:rPr lang="en-US" smtClean="0"/>
              <a:t>6/27/2017</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86BB8620-EBF2-0E4D-8D85-6217F496E400}" type="slidenum">
              <a:rPr lang="en-US" smtClean="0"/>
              <a:t>22</a:t>
            </a:fld>
            <a:endParaRPr lang="en-US" dirty="0"/>
          </a:p>
        </p:txBody>
      </p:sp>
    </p:spTree>
    <p:extLst>
      <p:ext uri="{BB962C8B-B14F-4D97-AF65-F5344CB8AC3E}">
        <p14:creationId xmlns:p14="http://schemas.microsoft.com/office/powerpoint/2010/main" val="3947251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481EAB79-8166-48C9-9661-0D9DC46C473B}"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23</a:t>
            </a:fld>
            <a:endParaRPr lang="en-US"/>
          </a:p>
        </p:txBody>
      </p:sp>
    </p:spTree>
    <p:extLst>
      <p:ext uri="{BB962C8B-B14F-4D97-AF65-F5344CB8AC3E}">
        <p14:creationId xmlns:p14="http://schemas.microsoft.com/office/powerpoint/2010/main" val="4074450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FDECE702-D8D4-4C17-B41F-EE7DBE50D9D0}"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24</a:t>
            </a:fld>
            <a:endParaRPr lang="en-US"/>
          </a:p>
        </p:txBody>
      </p:sp>
    </p:spTree>
    <p:extLst>
      <p:ext uri="{BB962C8B-B14F-4D97-AF65-F5344CB8AC3E}">
        <p14:creationId xmlns:p14="http://schemas.microsoft.com/office/powerpoint/2010/main" val="81037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FDECE702-D8D4-4C17-B41F-EE7DBE50D9D0}"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2</a:t>
            </a:fld>
            <a:endParaRPr lang="en-US"/>
          </a:p>
        </p:txBody>
      </p:sp>
    </p:spTree>
    <p:extLst>
      <p:ext uri="{BB962C8B-B14F-4D97-AF65-F5344CB8AC3E}">
        <p14:creationId xmlns:p14="http://schemas.microsoft.com/office/powerpoint/2010/main" val="89693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3</a:t>
            </a:fld>
            <a:endParaRPr lang="en-US"/>
          </a:p>
        </p:txBody>
      </p:sp>
      <p:sp>
        <p:nvSpPr>
          <p:cNvPr id="5" name="Date Placeholder 4"/>
          <p:cNvSpPr>
            <a:spLocks noGrp="1"/>
          </p:cNvSpPr>
          <p:nvPr>
            <p:ph type="dt" idx="11"/>
          </p:nvPr>
        </p:nvSpPr>
        <p:spPr/>
        <p:txBody>
          <a:bodyPr/>
          <a:lstStyle/>
          <a:p>
            <a:fld id="{22022B5E-7C26-4AAC-95D5-9474704AE121}"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125447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4</a:t>
            </a:fld>
            <a:endParaRPr lang="en-US"/>
          </a:p>
        </p:txBody>
      </p:sp>
    </p:spTree>
    <p:extLst>
      <p:ext uri="{BB962C8B-B14F-4D97-AF65-F5344CB8AC3E}">
        <p14:creationId xmlns:p14="http://schemas.microsoft.com/office/powerpoint/2010/main" val="372456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5</a:t>
            </a:fld>
            <a:endParaRPr lang="en-US"/>
          </a:p>
        </p:txBody>
      </p:sp>
    </p:spTree>
    <p:extLst>
      <p:ext uri="{BB962C8B-B14F-4D97-AF65-F5344CB8AC3E}">
        <p14:creationId xmlns:p14="http://schemas.microsoft.com/office/powerpoint/2010/main" val="170792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0E50A80-A354-4B70-A69E-A96A91FB4079}"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6</a:t>
            </a:fld>
            <a:endParaRPr lang="en-US"/>
          </a:p>
        </p:txBody>
      </p:sp>
    </p:spTree>
    <p:extLst>
      <p:ext uri="{BB962C8B-B14F-4D97-AF65-F5344CB8AC3E}">
        <p14:creationId xmlns:p14="http://schemas.microsoft.com/office/powerpoint/2010/main" val="764754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7</a:t>
            </a:fld>
            <a:endParaRPr lang="en-US"/>
          </a:p>
        </p:txBody>
      </p:sp>
    </p:spTree>
    <p:extLst>
      <p:ext uri="{BB962C8B-B14F-4D97-AF65-F5344CB8AC3E}">
        <p14:creationId xmlns:p14="http://schemas.microsoft.com/office/powerpoint/2010/main" val="284038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E4D132A-F9B0-4F76-85AC-4503F1A84288}" type="datetime1">
              <a:rPr lang="en-US" smtClean="0"/>
              <a:t>6/27/2017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8</a:t>
            </a:fld>
            <a:endParaRPr lang="en-US"/>
          </a:p>
        </p:txBody>
      </p:sp>
    </p:spTree>
    <p:extLst>
      <p:ext uri="{BB962C8B-B14F-4D97-AF65-F5344CB8AC3E}">
        <p14:creationId xmlns:p14="http://schemas.microsoft.com/office/powerpoint/2010/main" val="1935214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5618" y="934941"/>
            <a:ext cx="2742186" cy="1015028"/>
          </a:xfrm>
          <a:prstGeom prst="rect">
            <a:avLst/>
          </a:prstGeom>
        </p:spPr>
      </p:pic>
      <p:sp>
        <p:nvSpPr>
          <p:cNvPr id="7" name="Title 1"/>
          <p:cNvSpPr>
            <a:spLocks noGrp="1"/>
          </p:cNvSpPr>
          <p:nvPr>
            <p:ph type="ctrTitle" hasCustomPrompt="1"/>
          </p:nvPr>
        </p:nvSpPr>
        <p:spPr>
          <a:xfrm>
            <a:off x="620487" y="1843409"/>
            <a:ext cx="7891272" cy="1543432"/>
          </a:xfrm>
          <a:prstGeom prst="rect">
            <a:avLst/>
          </a:prstGeom>
        </p:spPr>
        <p:txBody>
          <a:bodyPr anchor="b">
            <a:normAutofit/>
          </a:bodyPr>
          <a:lstStyle>
            <a:lvl1pPr algn="l">
              <a:defRPr sz="4400" baseline="0"/>
            </a:lvl1pPr>
          </a:lstStyle>
          <a:p>
            <a:r>
              <a:rPr lang="en-US" dirty="0"/>
              <a:t>Main title 1 or 2 lines</a:t>
            </a:r>
          </a:p>
        </p:txBody>
      </p:sp>
      <p:sp>
        <p:nvSpPr>
          <p:cNvPr id="8" name="Subtitle 2"/>
          <p:cNvSpPr>
            <a:spLocks noGrp="1"/>
          </p:cNvSpPr>
          <p:nvPr>
            <p:ph type="subTitle" idx="1" hasCustomPrompt="1"/>
          </p:nvPr>
        </p:nvSpPr>
        <p:spPr>
          <a:xfrm>
            <a:off x="620487" y="3478916"/>
            <a:ext cx="7891272" cy="931862"/>
          </a:xfrm>
          <a:prstGeom prst="rect">
            <a:avLst/>
          </a:prstGeo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 or 2 lines</a:t>
            </a:r>
          </a:p>
        </p:txBody>
      </p:sp>
      <p:sp>
        <p:nvSpPr>
          <p:cNvPr id="4" name="Text Placeholder 3"/>
          <p:cNvSpPr>
            <a:spLocks noGrp="1"/>
          </p:cNvSpPr>
          <p:nvPr>
            <p:ph type="body" sz="quarter" idx="11" hasCustomPrompt="1"/>
          </p:nvPr>
        </p:nvSpPr>
        <p:spPr>
          <a:xfrm>
            <a:off x="620753" y="4502854"/>
            <a:ext cx="7891272" cy="429780"/>
          </a:xfrm>
          <a:prstGeom prst="rect">
            <a:avLst/>
          </a:prstGeom>
        </p:spPr>
        <p:txBody>
          <a:bodyPr/>
          <a:lstStyle>
            <a:lvl1pPr marL="0" indent="0">
              <a:buNone/>
              <a:defRPr lang="en-US" sz="1800" b="0" kern="1200" baseline="0" smtClean="0">
                <a:solidFill>
                  <a:srgbClr val="000000"/>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date</a:t>
            </a:r>
          </a:p>
        </p:txBody>
      </p:sp>
      <p:sp>
        <p:nvSpPr>
          <p:cNvPr id="12" name="TextBox 11"/>
          <p:cNvSpPr txBox="1"/>
          <p:nvPr userDrawn="1"/>
        </p:nvSpPr>
        <p:spPr>
          <a:xfrm>
            <a:off x="620487" y="5954232"/>
            <a:ext cx="7903028" cy="553998"/>
          </a:xfrm>
          <a:prstGeom prst="rect">
            <a:avLst/>
          </a:prstGeom>
          <a:noFill/>
        </p:spPr>
        <p:txBody>
          <a:bodyPr wrap="square" rtlCol="0">
            <a:spAutoFit/>
          </a:bodyPr>
          <a:lstStyle/>
          <a:p>
            <a:r>
              <a:rPr lang="en-US" sz="1000" b="0" i="0" dirty="0">
                <a:solidFill>
                  <a:schemeClr val="tx1"/>
                </a:solidFill>
                <a:latin typeface="Calibri Light" charset="0"/>
                <a:ea typeface="Calibri Light" charset="0"/>
                <a:cs typeface="Calibri Light" charset="0"/>
              </a:rPr>
              <a:t>This document is the property of Third Sector Capital Partners, Inc.</a:t>
            </a:r>
            <a:r>
              <a:rPr lang="en-US" sz="1000" b="0" i="0" baseline="0" dirty="0">
                <a:solidFill>
                  <a:schemeClr val="tx1"/>
                </a:solidFill>
                <a:latin typeface="Calibri Light" charset="0"/>
                <a:ea typeface="Calibri Light" charset="0"/>
                <a:cs typeface="Calibri Light" charset="0"/>
              </a:rPr>
              <a:t> </a:t>
            </a:r>
            <a:r>
              <a:rPr lang="en-US" sz="1000" b="0" i="0" dirty="0">
                <a:solidFill>
                  <a:schemeClr val="tx1"/>
                </a:solidFill>
                <a:latin typeface="Calibri Light" charset="0"/>
                <a:ea typeface="Calibri Light" charset="0"/>
                <a:cs typeface="Calibri Light" charset="0"/>
              </a:rPr>
              <a:t>It contains confidential, proprietary, copyright, and/or trade secret information of Third Sector that must not be reproduced, disclosed to anyone or used for the benefit of anyone other than Third Sector unless expressly authorized in writing by an executive officer of Third Sector.</a:t>
            </a:r>
          </a:p>
        </p:txBody>
      </p:sp>
      <p:cxnSp>
        <p:nvCxnSpPr>
          <p:cNvPr id="9" name="Straight Connector 8"/>
          <p:cNvCxnSpPr/>
          <p:nvPr userDrawn="1"/>
        </p:nvCxnSpPr>
        <p:spPr>
          <a:xfrm>
            <a:off x="0" y="1751331"/>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20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ose Slid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608076" y="1951032"/>
            <a:ext cx="7927848" cy="1994910"/>
          </a:xfrm>
          <a:prstGeom prst="rect">
            <a:avLst/>
          </a:prstGeom>
        </p:spPr>
        <p:txBody>
          <a:bodyPr/>
          <a:lstStyle>
            <a:lvl1pPr marL="228600" indent="-228600">
              <a:spcBef>
                <a:spcPts val="0"/>
              </a:spcBef>
              <a:spcAft>
                <a:spcPts val="0"/>
              </a:spcAft>
              <a:buSzPct val="100000"/>
              <a:buFont typeface="Arial" panose="020B0604020202020204" pitchFamily="34" charset="0"/>
              <a:buChar char="•"/>
              <a:defRPr sz="2000" baseline="0"/>
            </a:lvl1pPr>
            <a:lvl2pPr marL="685800" indent="-228600">
              <a:spcBef>
                <a:spcPts val="0"/>
              </a:spcBef>
              <a:spcAft>
                <a:spcPts val="200"/>
              </a:spcAft>
              <a:buSzPct val="75000"/>
              <a:buFont typeface="Wingdings" panose="05000000000000000000" pitchFamily="2" charset="2"/>
              <a:buChar char="§"/>
              <a:defRPr sz="1800" baseline="0"/>
            </a:lvl2pPr>
            <a:lvl3pPr marL="1200150" indent="-285750">
              <a:buFont typeface="Wingdings" charset="2"/>
              <a:buChar char="§"/>
              <a:defRPr sz="2000"/>
            </a:lvl3pPr>
            <a:lvl4pPr marL="1657350" indent="-285750">
              <a:buFont typeface="Wingdings" charset="2"/>
              <a:buChar char="§"/>
              <a:defRPr sz="2000"/>
            </a:lvl4pPr>
            <a:lvl5pPr marL="2114550" indent="-285750">
              <a:buFont typeface="Wingdings" charset="2"/>
              <a:buChar char="§"/>
              <a:defRPr sz="2000"/>
            </a:lvl5pPr>
          </a:lstStyle>
          <a:p>
            <a:pPr lvl="0"/>
            <a:r>
              <a:rPr lang="en-US" dirty="0"/>
              <a:t>Describe the purpose of the deck, including:</a:t>
            </a:r>
          </a:p>
          <a:p>
            <a:pPr lvl="1"/>
            <a:r>
              <a:rPr lang="en-US" dirty="0"/>
              <a:t>Intended audience</a:t>
            </a:r>
          </a:p>
          <a:p>
            <a:pPr lvl="1"/>
            <a:r>
              <a:rPr lang="en-US" dirty="0"/>
              <a:t>Whether this deck is designed are decisions to be made or this is presenting research findings, </a:t>
            </a:r>
            <a:r>
              <a:rPr lang="en-US" dirty="0" err="1"/>
              <a:t>etc</a:t>
            </a:r>
            <a:endParaRPr lang="en-US" dirty="0"/>
          </a:p>
          <a:p>
            <a:pPr lvl="0"/>
            <a:r>
              <a:rPr lang="en-US" dirty="0"/>
              <a:t>Additional purpose?</a:t>
            </a:r>
          </a:p>
          <a:p>
            <a:pPr lvl="1"/>
            <a:endParaRPr lang="en-US" dirty="0"/>
          </a:p>
        </p:txBody>
      </p:sp>
      <p:pic>
        <p:nvPicPr>
          <p:cNvPr id="11" name="Picture 10"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8" name="Title 17"/>
          <p:cNvSpPr>
            <a:spLocks noGrp="1"/>
          </p:cNvSpPr>
          <p:nvPr>
            <p:ph type="title" hasCustomPrompt="1"/>
          </p:nvPr>
        </p:nvSpPr>
        <p:spPr>
          <a:xfrm>
            <a:off x="608076" y="866584"/>
            <a:ext cx="7927848" cy="850392"/>
          </a:xfrm>
        </p:spPr>
        <p:txBody>
          <a:bodyPr/>
          <a:lstStyle>
            <a:lvl1pPr>
              <a:defRPr sz="2400"/>
            </a:lvl1pPr>
          </a:lstStyle>
          <a:p>
            <a:r>
              <a:rPr lang="en-US" dirty="0"/>
              <a:t>Purpose</a:t>
            </a:r>
          </a:p>
        </p:txBody>
      </p:sp>
      <p:cxnSp>
        <p:nvCxnSpPr>
          <p:cNvPr id="22" name="Straight Connector 21"/>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11"/>
          <p:cNvSpPr>
            <a:spLocks noGrp="1"/>
          </p:cNvSpPr>
          <p:nvPr>
            <p:ph type="dt" sz="half" idx="14"/>
          </p:nvPr>
        </p:nvSpPr>
        <p:spPr/>
        <p:txBody>
          <a:bodyPr/>
          <a:lstStyle/>
          <a:p>
            <a:r>
              <a:rPr lang="en-US"/>
              <a:t>6/22/2017</a:t>
            </a:r>
          </a:p>
        </p:txBody>
      </p:sp>
      <p:sp>
        <p:nvSpPr>
          <p:cNvPr id="13" name="Footer Placeholder 12"/>
          <p:cNvSpPr>
            <a:spLocks noGrp="1"/>
          </p:cNvSpPr>
          <p:nvPr>
            <p:ph type="ftr" sz="quarter" idx="15"/>
          </p:nvPr>
        </p:nvSpPr>
        <p:spPr/>
        <p:txBody>
          <a:bodyPr/>
          <a:lstStyle/>
          <a:p>
            <a:r>
              <a:rPr lang="en-US"/>
              <a:t>BOSTON | SAN FRANCISCO | WASHINGTON DC          © THIRD SECTOR CAPITAL PARTNERS, INC.</a:t>
            </a:r>
            <a:endParaRPr lang="en-US" dirty="0"/>
          </a:p>
        </p:txBody>
      </p:sp>
      <p:sp>
        <p:nvSpPr>
          <p:cNvPr id="14" name="Slide Number Placeholder 13"/>
          <p:cNvSpPr>
            <a:spLocks noGrp="1"/>
          </p:cNvSpPr>
          <p:nvPr>
            <p:ph type="sldNum" sz="quarter" idx="16"/>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3570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Divider">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608076" y="1953624"/>
            <a:ext cx="7927848" cy="3627438"/>
          </a:xfrm>
          <a:prstGeom prst="rect">
            <a:avLst/>
          </a:prstGeom>
        </p:spPr>
        <p:txBody>
          <a:bodyPr/>
          <a:lstStyle>
            <a:lvl1pPr marL="342900" indent="-342900">
              <a:buNone/>
              <a:defRPr lang="en-US" sz="2200" baseline="0" smtClean="0"/>
            </a:lvl1pPr>
            <a:lvl2pPr marL="742950" indent="-285750">
              <a:buNone/>
              <a:defRPr lang="en-US" smtClean="0">
                <a:solidFill>
                  <a:schemeClr val="tx1">
                    <a:tint val="75000"/>
                  </a:schemeClr>
                </a:solidFill>
              </a:defRPr>
            </a:lvl2pPr>
            <a:lvl3pPr marL="1143000" indent="-228600">
              <a:buNone/>
              <a:defRPr lang="en-US" smtClean="0">
                <a:solidFill>
                  <a:schemeClr val="tx1">
                    <a:tint val="75000"/>
                  </a:schemeClr>
                </a:solidFill>
              </a:defRPr>
            </a:lvl3pPr>
            <a:lvl4pPr marL="1600200" indent="-228600">
              <a:buNone/>
              <a:defRPr lang="en-US" smtClean="0">
                <a:solidFill>
                  <a:schemeClr val="tx1">
                    <a:tint val="75000"/>
                  </a:schemeClr>
                </a:solidFill>
              </a:defRPr>
            </a:lvl4pPr>
            <a:lvl5pPr marL="2057400" indent="-228600">
              <a:buNone/>
              <a:defRPr lang="en-US">
                <a:solidFill>
                  <a:schemeClr val="tx1">
                    <a:tint val="75000"/>
                  </a:schemeClr>
                </a:solidFill>
              </a:defRPr>
            </a:lvl5pPr>
          </a:lstStyle>
          <a:p>
            <a:pPr marL="0" lvl="0" indent="0">
              <a:spcBef>
                <a:spcPts val="0"/>
              </a:spcBef>
              <a:spcAft>
                <a:spcPts val="1800"/>
              </a:spcAft>
            </a:pPr>
            <a:r>
              <a:rPr lang="en-US" dirty="0"/>
              <a:t>Click to edit text</a:t>
            </a:r>
          </a:p>
          <a:p>
            <a:pPr marL="0" lvl="0" indent="0">
              <a:spcBef>
                <a:spcPts val="0"/>
              </a:spcBef>
              <a:spcAft>
                <a:spcPts val="1800"/>
              </a:spcAft>
            </a:pPr>
            <a:endParaRPr lang="en-US" dirty="0"/>
          </a:p>
          <a:p>
            <a:pPr marL="0" lvl="0" indent="0">
              <a:spcBef>
                <a:spcPts val="0"/>
              </a:spcBef>
              <a:spcAft>
                <a:spcPts val="1800"/>
              </a:spcAft>
            </a:pPr>
            <a:endParaRPr lang="en-US" dirty="0"/>
          </a:p>
        </p:txBody>
      </p:sp>
      <p:pic>
        <p:nvPicPr>
          <p:cNvPr id="9" name="Picture 8"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5" name="Title 4"/>
          <p:cNvSpPr>
            <a:spLocks noGrp="1"/>
          </p:cNvSpPr>
          <p:nvPr>
            <p:ph type="title" hasCustomPrompt="1"/>
          </p:nvPr>
        </p:nvSpPr>
        <p:spPr>
          <a:xfrm>
            <a:off x="608076" y="867092"/>
            <a:ext cx="7927848" cy="850392"/>
          </a:xfrm>
        </p:spPr>
        <p:txBody>
          <a:bodyPr/>
          <a:lstStyle>
            <a:lvl1pPr>
              <a:defRPr sz="2400" baseline="0"/>
            </a:lvl1pPr>
          </a:lstStyle>
          <a:p>
            <a:r>
              <a:rPr lang="en-US" dirty="0"/>
              <a:t>Click to edit Divider title</a:t>
            </a:r>
          </a:p>
        </p:txBody>
      </p:sp>
      <p:cxnSp>
        <p:nvCxnSpPr>
          <p:cNvPr id="18" name="Straight Connector 17"/>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5"/>
          </p:nvPr>
        </p:nvSpPr>
        <p:spPr/>
        <p:txBody>
          <a:bodyPr/>
          <a:lstStyle/>
          <a:p>
            <a:r>
              <a:rPr lang="en-US"/>
              <a:t>6/22/2017</a:t>
            </a:r>
          </a:p>
        </p:txBody>
      </p:sp>
      <p:sp>
        <p:nvSpPr>
          <p:cNvPr id="19" name="Footer Placeholder 18"/>
          <p:cNvSpPr>
            <a:spLocks noGrp="1"/>
          </p:cNvSpPr>
          <p:nvPr>
            <p:ph type="ftr" sz="quarter" idx="16"/>
          </p:nvPr>
        </p:nvSpPr>
        <p:spPr/>
        <p:txBody>
          <a:bodyPr/>
          <a:lstStyle/>
          <a:p>
            <a:r>
              <a:rPr lang="en-US"/>
              <a:t>BOSTON | SAN FRANCISCO | WASHINGTON DC          © THIRD SECTOR CAPITAL PARTNERS, INC.</a:t>
            </a:r>
            <a:endParaRPr lang="en-US" dirty="0"/>
          </a:p>
        </p:txBody>
      </p:sp>
      <p:sp>
        <p:nvSpPr>
          <p:cNvPr id="20" name="Slide Number Placeholder 19"/>
          <p:cNvSpPr>
            <a:spLocks noGrp="1"/>
          </p:cNvSpPr>
          <p:nvPr>
            <p:ph type="sldNum" sz="quarter" idx="17"/>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82810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Divider">
    <p:spTree>
      <p:nvGrpSpPr>
        <p:cNvPr id="1" name=""/>
        <p:cNvGrpSpPr/>
        <p:nvPr/>
      </p:nvGrpSpPr>
      <p:grpSpPr>
        <a:xfrm>
          <a:off x="0" y="0"/>
          <a:ext cx="0" cy="0"/>
          <a:chOff x="0" y="0"/>
          <a:chExt cx="0" cy="0"/>
        </a:xfrm>
      </p:grpSpPr>
      <p:sp>
        <p:nvSpPr>
          <p:cNvPr id="41" name="Subtitle 2"/>
          <p:cNvSpPr>
            <a:spLocks noGrp="1"/>
          </p:cNvSpPr>
          <p:nvPr>
            <p:ph type="subTitle" idx="1" hasCustomPrompt="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a:p>
            <a:r>
              <a:rPr lang="en-US" dirty="0"/>
              <a:t>Click to add section title</a:t>
            </a:r>
          </a:p>
          <a:p>
            <a:r>
              <a:rPr lang="en-US" dirty="0"/>
              <a:t>Click to add section title</a:t>
            </a:r>
          </a:p>
        </p:txBody>
      </p:sp>
      <p:pic>
        <p:nvPicPr>
          <p:cNvPr id="15" name="Picture 14"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6" name="Title 15"/>
          <p:cNvSpPr>
            <a:spLocks noGrp="1"/>
          </p:cNvSpPr>
          <p:nvPr>
            <p:ph type="title" hasCustomPrompt="1"/>
          </p:nvPr>
        </p:nvSpPr>
        <p:spPr>
          <a:xfrm>
            <a:off x="608076" y="866713"/>
            <a:ext cx="7927848" cy="850392"/>
          </a:xfrm>
        </p:spPr>
        <p:txBody>
          <a:bodyPr/>
          <a:lstStyle>
            <a:lvl1pPr>
              <a:defRPr sz="2400"/>
            </a:lvl1pPr>
          </a:lstStyle>
          <a:p>
            <a:r>
              <a:rPr lang="en-US" dirty="0"/>
              <a:t>Contents</a:t>
            </a:r>
          </a:p>
        </p:txBody>
      </p:sp>
      <p:cxnSp>
        <p:nvCxnSpPr>
          <p:cNvPr id="24" name="Straight Connector 23"/>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US"/>
              <a:t>6/22/2017</a:t>
            </a:r>
          </a:p>
        </p:txBody>
      </p:sp>
      <p:sp>
        <p:nvSpPr>
          <p:cNvPr id="6" name="Footer Placeholder 5"/>
          <p:cNvSpPr>
            <a:spLocks noGrp="1"/>
          </p:cNvSpPr>
          <p:nvPr>
            <p:ph type="ftr" sz="quarter" idx="11"/>
          </p:nvPr>
        </p:nvSpPr>
        <p:spPr/>
        <p:txBody>
          <a:bodyPr/>
          <a:lstStyle/>
          <a:p>
            <a:r>
              <a:rPr lang="en-US"/>
              <a:t>BOSTON | SAN FRANCISCO | WASHINGTON DC          © THIRD SECTOR CAPITAL PARTNERS, INC.</a:t>
            </a:r>
            <a:endParaRPr lang="en-US" dirty="0"/>
          </a:p>
        </p:txBody>
      </p:sp>
      <p:sp>
        <p:nvSpPr>
          <p:cNvPr id="7" name="Slide Number Placeholder 6"/>
          <p:cNvSpPr>
            <a:spLocks noGrp="1"/>
          </p:cNvSpPr>
          <p:nvPr>
            <p:ph type="sldNum" sz="quarter" idx="1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01964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pic>
        <p:nvPicPr>
          <p:cNvPr id="37" name="Picture 36"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58"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cxnSp>
        <p:nvCxnSpPr>
          <p:cNvPr id="17" name="Straight Connector 16"/>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hasCustomPrompt="1"/>
          </p:nvPr>
        </p:nvSpPr>
        <p:spPr>
          <a:xfrm>
            <a:off x="608076" y="152402"/>
            <a:ext cx="7927848" cy="789708"/>
          </a:xfrm>
        </p:spPr>
        <p:txBody>
          <a:bodyPr/>
          <a:lstStyle>
            <a:lvl1pPr>
              <a:defRPr baseline="0"/>
            </a:lvl1pPr>
          </a:lstStyle>
          <a:p>
            <a:r>
              <a:rPr lang="en-US" dirty="0"/>
              <a:t>Click to add a title sentence that describes slide contents in 1-2 lines max</a:t>
            </a:r>
          </a:p>
        </p:txBody>
      </p:sp>
      <p:sp>
        <p:nvSpPr>
          <p:cNvPr id="11" name="Date Placeholder 10"/>
          <p:cNvSpPr>
            <a:spLocks noGrp="1"/>
          </p:cNvSpPr>
          <p:nvPr>
            <p:ph type="dt" sz="half" idx="20"/>
          </p:nvPr>
        </p:nvSpPr>
        <p:spPr/>
        <p:txBody>
          <a:bodyPr/>
          <a:lstStyle/>
          <a:p>
            <a:r>
              <a:rPr lang="en-US"/>
              <a:t>6/22/2017</a:t>
            </a:r>
          </a:p>
        </p:txBody>
      </p:sp>
      <p:sp>
        <p:nvSpPr>
          <p:cNvPr id="12" name="Footer Placeholder 11"/>
          <p:cNvSpPr>
            <a:spLocks noGrp="1"/>
          </p:cNvSpPr>
          <p:nvPr>
            <p:ph type="ftr" sz="quarter" idx="21"/>
          </p:nvPr>
        </p:nvSpPr>
        <p:spPr/>
        <p:txBody>
          <a:bodyPr/>
          <a:lstStyle/>
          <a:p>
            <a:r>
              <a:rPr lang="en-US"/>
              <a:t>BOSTON | SAN FRANCISCO | WASHINGTON DC          © THIRD SECTOR CAPITAL PARTNERS, INC.</a:t>
            </a:r>
            <a:endParaRPr lang="en-US" dirty="0"/>
          </a:p>
        </p:txBody>
      </p:sp>
      <p:sp>
        <p:nvSpPr>
          <p:cNvPr id="13" name="Slide Number Placeholder 12"/>
          <p:cNvSpPr>
            <a:spLocks noGrp="1"/>
          </p:cNvSpPr>
          <p:nvPr>
            <p:ph type="sldNum" sz="quarter" idx="2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50911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ner Standard Content Slide">
    <p:spTree>
      <p:nvGrpSpPr>
        <p:cNvPr id="1" name=""/>
        <p:cNvGrpSpPr/>
        <p:nvPr/>
      </p:nvGrpSpPr>
      <p:grpSpPr>
        <a:xfrm>
          <a:off x="0" y="0"/>
          <a:ext cx="0" cy="0"/>
          <a:chOff x="0" y="0"/>
          <a:chExt cx="0" cy="0"/>
        </a:xfrm>
      </p:grpSpPr>
      <p:pic>
        <p:nvPicPr>
          <p:cNvPr id="24" name="Picture 23"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28"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panose="05000000000000000000" pitchFamily="2"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sp>
        <p:nvSpPr>
          <p:cNvPr id="41" name="Title 40"/>
          <p:cNvSpPr>
            <a:spLocks noGrp="1"/>
          </p:cNvSpPr>
          <p:nvPr>
            <p:ph type="title" hasCustomPrompt="1"/>
          </p:nvPr>
        </p:nvSpPr>
        <p:spPr>
          <a:xfrm>
            <a:off x="608076" y="152402"/>
            <a:ext cx="7927848" cy="789708"/>
          </a:xfrm>
        </p:spPr>
        <p:txBody>
          <a:bodyPr/>
          <a:lstStyle/>
          <a:p>
            <a:r>
              <a:rPr lang="en-US" dirty="0"/>
              <a:t>Click to add a title sentence that describes slide contents in 1-2 lines max</a:t>
            </a:r>
          </a:p>
        </p:txBody>
      </p:sp>
      <p:cxnSp>
        <p:nvCxnSpPr>
          <p:cNvPr id="18" name="Straight Connector 17"/>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sp>
        <p:nvSpPr>
          <p:cNvPr id="2" name="Date Placeholder 1"/>
          <p:cNvSpPr>
            <a:spLocks noGrp="1"/>
          </p:cNvSpPr>
          <p:nvPr>
            <p:ph type="dt" sz="half" idx="20"/>
          </p:nvPr>
        </p:nvSpPr>
        <p:spPr/>
        <p:txBody>
          <a:bodyPr/>
          <a:lstStyle/>
          <a:p>
            <a:r>
              <a:rPr lang="en-US"/>
              <a:t>6/22/2017</a:t>
            </a:r>
          </a:p>
        </p:txBody>
      </p:sp>
      <p:sp>
        <p:nvSpPr>
          <p:cNvPr id="4" name="Slide Number Placeholder 3"/>
          <p:cNvSpPr>
            <a:spLocks noGrp="1"/>
          </p:cNvSpPr>
          <p:nvPr>
            <p:ph type="sldNum" sz="quarter" idx="2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146250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bal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8076" y="152402"/>
            <a:ext cx="7927848" cy="789708"/>
          </a:xfrm>
        </p:spPr>
        <p:txBody>
          <a:bodyPr/>
          <a:lstStyle>
            <a:lvl1pPr>
              <a:defRPr baseline="0"/>
            </a:lvl1pPr>
          </a:lstStyle>
          <a:p>
            <a:r>
              <a:rPr lang="en-US" dirty="0"/>
              <a:t>VERBAL presentations may have a short title phrase (e.g., Overview)</a:t>
            </a:r>
          </a:p>
        </p:txBody>
      </p:sp>
      <p:pic>
        <p:nvPicPr>
          <p:cNvPr id="9" name="Picture 8"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2"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cxnSp>
        <p:nvCxnSpPr>
          <p:cNvPr id="19" name="Straight Connector 18"/>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sp>
        <p:nvSpPr>
          <p:cNvPr id="5" name="Date Placeholder 4"/>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2725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cxnSp>
        <p:nvCxnSpPr>
          <p:cNvPr id="6" name="Straight Connector 5"/>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 hasCustomPrompt="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Appendix section A title</a:t>
            </a:r>
          </a:p>
          <a:p>
            <a:r>
              <a:rPr lang="en-US" dirty="0"/>
              <a:t>Click to add Appendix section B title</a:t>
            </a:r>
          </a:p>
          <a:p>
            <a:r>
              <a:rPr lang="en-US" dirty="0"/>
              <a:t>Click to add Appendix section C title</a:t>
            </a:r>
          </a:p>
        </p:txBody>
      </p:sp>
      <p:cxnSp>
        <p:nvCxnSpPr>
          <p:cNvPr id="9" name="Straight Connector 8"/>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5" name="Title 14"/>
          <p:cNvSpPr>
            <a:spLocks noGrp="1"/>
          </p:cNvSpPr>
          <p:nvPr>
            <p:ph type="title" hasCustomPrompt="1"/>
          </p:nvPr>
        </p:nvSpPr>
        <p:spPr>
          <a:xfrm>
            <a:off x="608076" y="868841"/>
            <a:ext cx="7927848" cy="850392"/>
          </a:xfrm>
        </p:spPr>
        <p:txBody>
          <a:bodyPr/>
          <a:lstStyle>
            <a:lvl1pPr>
              <a:defRPr sz="2400" baseline="0"/>
            </a:lvl1pPr>
          </a:lstStyle>
          <a:p>
            <a:r>
              <a:rPr lang="en-US" dirty="0"/>
              <a:t>Appendix</a:t>
            </a:r>
          </a:p>
        </p:txBody>
      </p:sp>
      <p:sp>
        <p:nvSpPr>
          <p:cNvPr id="21" name="Date Placeholder 20"/>
          <p:cNvSpPr>
            <a:spLocks noGrp="1"/>
          </p:cNvSpPr>
          <p:nvPr>
            <p:ph type="dt" sz="half" idx="10"/>
          </p:nvPr>
        </p:nvSpPr>
        <p:spPr/>
        <p:txBody>
          <a:bodyPr/>
          <a:lstStyle/>
          <a:p>
            <a:r>
              <a:rPr lang="en-US"/>
              <a:t>6/22/2017</a:t>
            </a:r>
          </a:p>
        </p:txBody>
      </p:sp>
      <p:sp>
        <p:nvSpPr>
          <p:cNvPr id="22" name="Footer Placeholder 21"/>
          <p:cNvSpPr>
            <a:spLocks noGrp="1"/>
          </p:cNvSpPr>
          <p:nvPr>
            <p:ph type="ftr" sz="quarter" idx="11"/>
          </p:nvPr>
        </p:nvSpPr>
        <p:spPr/>
        <p:txBody>
          <a:bodyPr/>
          <a:lstStyle/>
          <a:p>
            <a:r>
              <a:rPr lang="en-US"/>
              <a:t>BOSTON | SAN FRANCISCO | WASHINGTON DC          © THIRD SECTOR CAPITAL PARTNERS, INC.</a:t>
            </a:r>
            <a:endParaRPr lang="en-US" dirty="0"/>
          </a:p>
        </p:txBody>
      </p:sp>
      <p:sp>
        <p:nvSpPr>
          <p:cNvPr id="23" name="Slide Number Placeholder 22"/>
          <p:cNvSpPr>
            <a:spLocks noGrp="1"/>
          </p:cNvSpPr>
          <p:nvPr>
            <p:ph type="sldNum" sz="quarter" idx="1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140797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76" y="152402"/>
            <a:ext cx="7927848" cy="789708"/>
          </a:xfrm>
          <a:prstGeom prst="rect">
            <a:avLst/>
          </a:prstGeom>
        </p:spPr>
        <p:txBody>
          <a:bodyPr anchor="b"/>
          <a:lstStyle/>
          <a:p>
            <a:pPr marL="0" lvl="0" algn="l">
              <a:lnSpc>
                <a:spcPts val="3000"/>
              </a:lnSpc>
            </a:pPr>
            <a:r>
              <a:rPr lang="en-US"/>
              <a:t>Click to edit Master title style</a:t>
            </a:r>
            <a:endParaRPr lang="en-US" dirty="0"/>
          </a:p>
        </p:txBody>
      </p:sp>
      <p:sp>
        <p:nvSpPr>
          <p:cNvPr id="7" name="Date Placeholder 6"/>
          <p:cNvSpPr>
            <a:spLocks noGrp="1"/>
          </p:cNvSpPr>
          <p:nvPr>
            <p:ph type="dt" sz="half" idx="2"/>
          </p:nvPr>
        </p:nvSpPr>
        <p:spPr>
          <a:xfrm>
            <a:off x="7229475" y="6146800"/>
            <a:ext cx="889000" cy="473075"/>
          </a:xfrm>
          <a:prstGeom prst="rect">
            <a:avLst/>
          </a:prstGeom>
        </p:spPr>
        <p:txBody>
          <a:bodyPr vert="horz" lIns="91440" tIns="45720" rIns="91440" bIns="45720" rtlCol="0" anchor="b"/>
          <a:lstStyle>
            <a:lvl1pPr algn="ctr">
              <a:defRPr lang="en-US" sz="900" smtClean="0">
                <a:solidFill>
                  <a:schemeClr val="tx1">
                    <a:tint val="75000"/>
                  </a:schemeClr>
                </a:solidFill>
              </a:defRPr>
            </a:lvl1pPr>
          </a:lstStyle>
          <a:p>
            <a:r>
              <a:rPr lang="en-US"/>
              <a:t>6/22/2017</a:t>
            </a:r>
          </a:p>
        </p:txBody>
      </p:sp>
      <p:sp>
        <p:nvSpPr>
          <p:cNvPr id="8" name="Slide Number Placeholder 7"/>
          <p:cNvSpPr>
            <a:spLocks noGrp="1"/>
          </p:cNvSpPr>
          <p:nvPr>
            <p:ph type="sldNum" sz="quarter" idx="4"/>
          </p:nvPr>
        </p:nvSpPr>
        <p:spPr>
          <a:xfrm>
            <a:off x="8140700" y="6146800"/>
            <a:ext cx="374650" cy="473075"/>
          </a:xfrm>
          <a:prstGeom prst="rect">
            <a:avLst/>
          </a:prstGeom>
        </p:spPr>
        <p:txBody>
          <a:bodyPr vert="horz" lIns="91440" tIns="45720" rIns="91440" bIns="45720" rtlCol="0" anchor="b"/>
          <a:lstStyle>
            <a:lvl1pPr algn="ctr">
              <a:defRPr lang="en-US" sz="900" smtClean="0">
                <a:solidFill>
                  <a:schemeClr val="tx1">
                    <a:tint val="75000"/>
                  </a:schemeClr>
                </a:solidFill>
              </a:defRPr>
            </a:lvl1pPr>
          </a:lstStyle>
          <a:p>
            <a:fld id="{DA0793FB-C4C3-534D-8179-FE2E76B41AD2}" type="slidenum">
              <a:rPr lang="en-US" smtClean="0"/>
              <a:pPr/>
              <a:t>‹#›</a:t>
            </a:fld>
            <a:endParaRPr lang="en-US"/>
          </a:p>
        </p:txBody>
      </p:sp>
      <p:sp>
        <p:nvSpPr>
          <p:cNvPr id="3" name="Footer Placeholder 2"/>
          <p:cNvSpPr>
            <a:spLocks noGrp="1"/>
          </p:cNvSpPr>
          <p:nvPr>
            <p:ph type="ftr" sz="quarter" idx="3"/>
          </p:nvPr>
        </p:nvSpPr>
        <p:spPr>
          <a:xfrm>
            <a:off x="2142836" y="6146800"/>
            <a:ext cx="5064414" cy="473075"/>
          </a:xfrm>
          <a:prstGeom prst="rect">
            <a:avLst/>
          </a:prstGeom>
        </p:spPr>
        <p:txBody>
          <a:bodyPr vert="horz" lIns="91440" tIns="45720" rIns="91440" bIns="45720" rtlCol="0" anchor="b"/>
          <a:lstStyle>
            <a:lvl1pPr algn="r">
              <a:defRPr sz="900">
                <a:solidFill>
                  <a:schemeClr val="tx1">
                    <a:tint val="75000"/>
                  </a:schemeClr>
                </a:solidFill>
              </a:defRPr>
            </a:lvl1pPr>
          </a:lstStyle>
          <a:p>
            <a:r>
              <a:rPr lang="en-US" dirty="0"/>
              <a:t>BOSTON | SAN FRANCISCO | WASHINGTON DC          © THIRD SECTOR CAPITAL PARTNERS, INC.</a:t>
            </a:r>
          </a:p>
        </p:txBody>
      </p:sp>
    </p:spTree>
    <p:extLst>
      <p:ext uri="{BB962C8B-B14F-4D97-AF65-F5344CB8AC3E}">
        <p14:creationId xmlns:p14="http://schemas.microsoft.com/office/powerpoint/2010/main" val="1022644554"/>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74" r:id="rId4"/>
    <p:sldLayoutId id="2147483668" r:id="rId5"/>
    <p:sldLayoutId id="2147483680" r:id="rId6"/>
    <p:sldLayoutId id="2147483681" r:id="rId7"/>
    <p:sldLayoutId id="2147483682" r:id="rId8"/>
  </p:sldLayoutIdLst>
  <p:hf hdr="0"/>
  <p:txStyles>
    <p:titleStyle>
      <a:lvl1pPr algn="l" defTabSz="457200" rtl="0" eaLnBrk="1" latinLnBrk="0" hangingPunct="1">
        <a:lnSpc>
          <a:spcPct val="100000"/>
        </a:lnSpc>
        <a:spcBef>
          <a:spcPct val="0"/>
        </a:spcBef>
        <a:buNone/>
        <a:defRPr lang="en-US" sz="2000" b="1" kern="1200" baseline="0" smtClean="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7.xml"/><Relationship Id="rId5" Type="http://schemas.openxmlformats.org/officeDocument/2006/relationships/tags" Target="../tags/tag5.xml"/><Relationship Id="rId10" Type="http://schemas.openxmlformats.org/officeDocument/2006/relationships/slideLayout" Target="../slideLayouts/slideLayout5.xml"/><Relationship Id="rId4" Type="http://schemas.openxmlformats.org/officeDocument/2006/relationships/tags" Target="../tags/tag4.xml"/><Relationship Id="rId9"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SIFcompetition@thirdsectorcap.or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ww.thirdsectorcap.org/youth-development-competi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normAutofit/>
          </a:bodyPr>
          <a:lstStyle/>
          <a:p>
            <a:r>
              <a:rPr lang="en-US" sz="4000" dirty="0"/>
              <a:t>SIF Youth Development Competition</a:t>
            </a:r>
          </a:p>
        </p:txBody>
      </p:sp>
      <p:sp>
        <p:nvSpPr>
          <p:cNvPr id="13" name="Subtitle 12"/>
          <p:cNvSpPr>
            <a:spLocks noGrp="1"/>
          </p:cNvSpPr>
          <p:nvPr>
            <p:ph type="subTitle" idx="1"/>
          </p:nvPr>
        </p:nvSpPr>
        <p:spPr/>
        <p:txBody>
          <a:bodyPr/>
          <a:lstStyle/>
          <a:p>
            <a:r>
              <a:rPr lang="en-US" dirty="0"/>
              <a:t>Introductory Webinar</a:t>
            </a:r>
          </a:p>
        </p:txBody>
      </p:sp>
      <p:sp>
        <p:nvSpPr>
          <p:cNvPr id="14" name="Text Placeholder 13"/>
          <p:cNvSpPr>
            <a:spLocks noGrp="1"/>
          </p:cNvSpPr>
          <p:nvPr>
            <p:ph type="body" sz="quarter" idx="11"/>
          </p:nvPr>
        </p:nvSpPr>
        <p:spPr/>
        <p:txBody>
          <a:bodyPr/>
          <a:lstStyle/>
          <a:p>
            <a:r>
              <a:rPr lang="en-US" b="1" dirty="0">
                <a:solidFill>
                  <a:schemeClr val="tx1"/>
                </a:solidFill>
              </a:rPr>
              <a:t>Tuesday, June 27, 2017</a:t>
            </a:r>
          </a:p>
        </p:txBody>
      </p:sp>
      <p:pic>
        <p:nvPicPr>
          <p:cNvPr id="2" name="Picture 1"/>
          <p:cNvPicPr>
            <a:picLocks noChangeAspect="1"/>
          </p:cNvPicPr>
          <p:nvPr/>
        </p:nvPicPr>
        <p:blipFill>
          <a:blip r:embed="rId3"/>
          <a:stretch>
            <a:fillRect/>
          </a:stretch>
        </p:blipFill>
        <p:spPr>
          <a:xfrm>
            <a:off x="6581775" y="699324"/>
            <a:ext cx="1905000" cy="938213"/>
          </a:xfrm>
          <a:prstGeom prst="rect">
            <a:avLst/>
          </a:prstGeom>
        </p:spPr>
      </p:pic>
    </p:spTree>
    <p:extLst>
      <p:ext uri="{BB962C8B-B14F-4D97-AF65-F5344CB8AC3E}">
        <p14:creationId xmlns:p14="http://schemas.microsoft.com/office/powerpoint/2010/main" val="60617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r>
              <a:rPr lang="en-US" dirty="0"/>
              <a:t>(1) http://ascend.aspeninstitute.org/pages/the-two-generation-approach</a:t>
            </a:r>
          </a:p>
        </p:txBody>
      </p:sp>
      <p:sp>
        <p:nvSpPr>
          <p:cNvPr id="5" name="Title 4"/>
          <p:cNvSpPr>
            <a:spLocks noGrp="1"/>
          </p:cNvSpPr>
          <p:nvPr>
            <p:ph type="title"/>
          </p:nvPr>
        </p:nvSpPr>
        <p:spPr/>
        <p:txBody>
          <a:bodyPr/>
          <a:lstStyle/>
          <a:p>
            <a:r>
              <a:rPr lang="en-US" i="1" dirty="0"/>
              <a:t>Two-generation </a:t>
            </a:r>
            <a:r>
              <a:rPr lang="en-US" dirty="0"/>
              <a:t>strategies focus on creating opportunities for and addressing needs of both vulnerable children and their parents together</a:t>
            </a:r>
            <a:endParaRPr lang="en-US" baseline="30000" dirty="0"/>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9</a:t>
            </a:fld>
            <a:endParaRPr lang="en-US"/>
          </a:p>
        </p:txBody>
      </p:sp>
      <p:graphicFrame>
        <p:nvGraphicFramePr>
          <p:cNvPr id="14" name="Table 13">
            <a:extLst>
              <a:ext uri="{FF2B5EF4-FFF2-40B4-BE49-F238E27FC236}">
                <a16:creationId xmlns:a16="http://schemas.microsoft.com/office/drawing/2014/main" id="{DF5212A4-89C9-4D0E-B69D-4F25CB7C8E49}"/>
              </a:ext>
            </a:extLst>
          </p:cNvPr>
          <p:cNvGraphicFramePr>
            <a:graphicFrameLocks noGrp="1"/>
          </p:cNvGraphicFramePr>
          <p:nvPr>
            <p:extLst>
              <p:ext uri="{D42A27DB-BD31-4B8C-83A1-F6EECF244321}">
                <p14:modId xmlns:p14="http://schemas.microsoft.com/office/powerpoint/2010/main" val="2697366278"/>
              </p:ext>
            </p:extLst>
          </p:nvPr>
        </p:nvGraphicFramePr>
        <p:xfrm>
          <a:off x="533400" y="3785108"/>
          <a:ext cx="8307324" cy="1962912"/>
        </p:xfrm>
        <a:graphic>
          <a:graphicData uri="http://schemas.openxmlformats.org/drawingml/2006/table">
            <a:tbl>
              <a:tblPr firstRow="1" firstCol="1" bandRow="1"/>
              <a:tblGrid>
                <a:gridCol w="8307324">
                  <a:extLst>
                    <a:ext uri="{9D8B030D-6E8A-4147-A177-3AD203B41FA5}">
                      <a16:colId xmlns:a16="http://schemas.microsoft.com/office/drawing/2014/main" val="1410149410"/>
                    </a:ext>
                  </a:extLst>
                </a:gridCol>
              </a:tblGrid>
              <a:tr h="245364">
                <a:tc>
                  <a:txBody>
                    <a:bodyPr/>
                    <a:lstStyle/>
                    <a:p>
                      <a:pPr marL="0" marR="0">
                        <a:lnSpc>
                          <a:spcPct val="115000"/>
                        </a:lnSpc>
                        <a:spcBef>
                          <a:spcPts val="0"/>
                        </a:spcBef>
                        <a:spcAft>
                          <a:spcPts val="0"/>
                        </a:spcAft>
                      </a:pPr>
                      <a:r>
                        <a:rPr lang="en-GB" sz="1600" b="1" dirty="0">
                          <a:solidFill>
                            <a:schemeClr val="bg1"/>
                          </a:solidFill>
                          <a:effectLst/>
                          <a:latin typeface="Calibri" charset="0"/>
                          <a:ea typeface="Calibri" charset="0"/>
                          <a:cs typeface="Calibri" charset="0"/>
                        </a:rPr>
                        <a:t>Five</a:t>
                      </a:r>
                      <a:r>
                        <a:rPr lang="en-GB" sz="1600" b="1" baseline="0" dirty="0">
                          <a:solidFill>
                            <a:schemeClr val="bg1"/>
                          </a:solidFill>
                          <a:effectLst/>
                          <a:latin typeface="Calibri" charset="0"/>
                          <a:ea typeface="Calibri" charset="0"/>
                          <a:cs typeface="Calibri" charset="0"/>
                        </a:rPr>
                        <a:t> Key Components of the Two-Generation Approach:</a:t>
                      </a:r>
                      <a:endParaRPr lang="en-US" sz="1600" dirty="0">
                        <a:solidFill>
                          <a:schemeClr val="bg1"/>
                        </a:solidFill>
                        <a:effectLst/>
                        <a:latin typeface="Calibri" charset="0"/>
                        <a:ea typeface="Calibri" charset="0"/>
                        <a:cs typeface="Calibri"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95704301"/>
                  </a:ext>
                </a:extLst>
              </a:tr>
              <a:tr h="1502229">
                <a:tc>
                  <a:txBody>
                    <a:bodyPr/>
                    <a:lstStyle/>
                    <a:p>
                      <a:pPr marL="342900" marR="0" lvl="0" indent="-342900">
                        <a:lnSpc>
                          <a:spcPct val="115000"/>
                        </a:lnSpc>
                        <a:spcBef>
                          <a:spcPts val="0"/>
                        </a:spcBef>
                        <a:spcAft>
                          <a:spcPts val="0"/>
                        </a:spcAft>
                        <a:buFont typeface="+mj-lt"/>
                        <a:buAutoNum type="arabicPeriod"/>
                      </a:pPr>
                      <a:r>
                        <a:rPr lang="en-GB" sz="1600" dirty="0">
                          <a:effectLst/>
                          <a:latin typeface="Calibri" charset="0"/>
                          <a:ea typeface="Calibri" charset="0"/>
                          <a:cs typeface="Calibri" charset="0"/>
                        </a:rPr>
                        <a:t>Economic Supports (employment, income, childcare, housing, etc.)</a:t>
                      </a:r>
                      <a:endParaRPr lang="en-US" sz="1600" dirty="0">
                        <a:effectLst/>
                        <a:latin typeface="Calibri" charset="0"/>
                        <a:ea typeface="Calibri" charset="0"/>
                        <a:cs typeface="Calibri" charset="0"/>
                      </a:endParaRPr>
                    </a:p>
                    <a:p>
                      <a:pPr marL="342900" marR="0" lvl="0" indent="-342900">
                        <a:lnSpc>
                          <a:spcPct val="115000"/>
                        </a:lnSpc>
                        <a:spcBef>
                          <a:spcPts val="0"/>
                        </a:spcBef>
                        <a:spcAft>
                          <a:spcPts val="0"/>
                        </a:spcAft>
                        <a:buFont typeface="+mj-lt"/>
                        <a:buAutoNum type="arabicPeriod"/>
                      </a:pPr>
                      <a:r>
                        <a:rPr lang="en-GB" sz="1600" dirty="0">
                          <a:effectLst/>
                          <a:latin typeface="Calibri" charset="0"/>
                          <a:ea typeface="Calibri" charset="0"/>
                          <a:cs typeface="Calibri" charset="0"/>
                        </a:rPr>
                        <a:t>Early</a:t>
                      </a:r>
                      <a:r>
                        <a:rPr lang="en-GB" sz="1600" baseline="0" dirty="0">
                          <a:effectLst/>
                          <a:latin typeface="Calibri" charset="0"/>
                          <a:ea typeface="Calibri" charset="0"/>
                          <a:cs typeface="Calibri" charset="0"/>
                        </a:rPr>
                        <a:t> Childhood Education</a:t>
                      </a:r>
                      <a:endParaRPr lang="en-GB" sz="1600" dirty="0">
                        <a:effectLst/>
                        <a:latin typeface="Calibri" charset="0"/>
                        <a:ea typeface="Calibri" charset="0"/>
                        <a:cs typeface="Calibri" charset="0"/>
                      </a:endParaRPr>
                    </a:p>
                    <a:p>
                      <a:pPr marL="342900" marR="0" lvl="0" indent="-342900">
                        <a:lnSpc>
                          <a:spcPct val="115000"/>
                        </a:lnSpc>
                        <a:spcBef>
                          <a:spcPts val="0"/>
                        </a:spcBef>
                        <a:spcAft>
                          <a:spcPts val="0"/>
                        </a:spcAft>
                        <a:buFont typeface="+mj-lt"/>
                        <a:buAutoNum type="arabicPeriod"/>
                      </a:pPr>
                      <a:r>
                        <a:rPr lang="en-GB" sz="1600" dirty="0">
                          <a:effectLst/>
                          <a:latin typeface="Calibri" charset="0"/>
                          <a:ea typeface="Calibri" charset="0"/>
                          <a:cs typeface="Calibri" charset="0"/>
                        </a:rPr>
                        <a:t>Postsecondary Education and Workforce (early learning, academic success, high-school graduation, stable employment, etc.)</a:t>
                      </a:r>
                      <a:endParaRPr lang="en-US" sz="1600" dirty="0">
                        <a:effectLst/>
                        <a:latin typeface="Calibri" charset="0"/>
                        <a:ea typeface="Calibri" charset="0"/>
                        <a:cs typeface="Calibri" charset="0"/>
                      </a:endParaRPr>
                    </a:p>
                    <a:p>
                      <a:pPr marL="342900" marR="0" lvl="0" indent="-342900">
                        <a:lnSpc>
                          <a:spcPct val="115000"/>
                        </a:lnSpc>
                        <a:spcBef>
                          <a:spcPts val="0"/>
                        </a:spcBef>
                        <a:spcAft>
                          <a:spcPts val="0"/>
                        </a:spcAft>
                        <a:buFont typeface="+mj-lt"/>
                        <a:buAutoNum type="arabicPeriod"/>
                      </a:pPr>
                      <a:r>
                        <a:rPr lang="en-GB" sz="1600" dirty="0">
                          <a:effectLst/>
                          <a:latin typeface="Calibri" charset="0"/>
                          <a:ea typeface="Calibri" charset="0"/>
                          <a:cs typeface="Calibri" charset="0"/>
                        </a:rPr>
                        <a:t>Social capital (family engagement, community networks, etc.)</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GB" sz="1600" dirty="0">
                          <a:effectLst/>
                          <a:latin typeface="Calibri" charset="0"/>
                          <a:ea typeface="Calibri" charset="0"/>
                          <a:cs typeface="Calibri" charset="0"/>
                        </a:rPr>
                        <a:t>Health and well-being (justice, child welfare, preventive care utilization, reduced ER visits, etc.) </a:t>
                      </a:r>
                      <a:endParaRPr lang="en-US" sz="1600" dirty="0">
                        <a:effectLst/>
                        <a:latin typeface="Calibri" charset="0"/>
                        <a:ea typeface="Calibri" charset="0"/>
                        <a:cs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76195"/>
                  </a:ext>
                </a:extLst>
              </a:tr>
            </a:tbl>
          </a:graphicData>
        </a:graphic>
      </p:graphicFrame>
      <p:grpSp>
        <p:nvGrpSpPr>
          <p:cNvPr id="32" name="Group 31"/>
          <p:cNvGrpSpPr/>
          <p:nvPr/>
        </p:nvGrpSpPr>
        <p:grpSpPr>
          <a:xfrm>
            <a:off x="1028700" y="1524000"/>
            <a:ext cx="7200900" cy="2129971"/>
            <a:chOff x="971550" y="3737429"/>
            <a:chExt cx="7200900" cy="2129971"/>
          </a:xfrm>
        </p:grpSpPr>
        <p:sp>
          <p:nvSpPr>
            <p:cNvPr id="3" name="TextBox 2"/>
            <p:cNvSpPr txBox="1"/>
            <p:nvPr/>
          </p:nvSpPr>
          <p:spPr>
            <a:xfrm>
              <a:off x="4097677" y="5029200"/>
              <a:ext cx="1177245" cy="307777"/>
            </a:xfrm>
            <a:prstGeom prst="rect">
              <a:avLst/>
            </a:prstGeom>
            <a:noFill/>
          </p:spPr>
          <p:txBody>
            <a:bodyPr wrap="none" rtlCol="0">
              <a:spAutoFit/>
            </a:bodyPr>
            <a:lstStyle/>
            <a:p>
              <a:pPr algn="ctr"/>
              <a:r>
                <a:rPr lang="en-US" sz="1400" b="1" dirty="0"/>
                <a:t>Whole family</a:t>
              </a:r>
            </a:p>
          </p:txBody>
        </p:sp>
        <p:grpSp>
          <p:nvGrpSpPr>
            <p:cNvPr id="31" name="Group 30"/>
            <p:cNvGrpSpPr/>
            <p:nvPr/>
          </p:nvGrpSpPr>
          <p:grpSpPr>
            <a:xfrm>
              <a:off x="971550" y="3737429"/>
              <a:ext cx="7200900" cy="1295400"/>
              <a:chOff x="971550" y="3737429"/>
              <a:chExt cx="7200900" cy="1295400"/>
            </a:xfrm>
          </p:grpSpPr>
          <p:grpSp>
            <p:nvGrpSpPr>
              <p:cNvPr id="11" name="Group 10"/>
              <p:cNvGrpSpPr/>
              <p:nvPr/>
            </p:nvGrpSpPr>
            <p:grpSpPr>
              <a:xfrm>
                <a:off x="971550" y="3737429"/>
                <a:ext cx="7200900" cy="1295400"/>
                <a:chOff x="914400" y="4267200"/>
                <a:chExt cx="7200900" cy="1295400"/>
              </a:xfrm>
            </p:grpSpPr>
            <p:pic>
              <p:nvPicPr>
                <p:cNvPr id="13" name="Picture 12"/>
                <p:cNvPicPr>
                  <a:picLocks noChangeAspect="1"/>
                </p:cNvPicPr>
                <p:nvPr/>
              </p:nvPicPr>
              <p:blipFill>
                <a:blip r:embed="rId3">
                  <a:duotone>
                    <a:schemeClr val="bg2">
                      <a:shade val="45000"/>
                      <a:satMod val="135000"/>
                    </a:schemeClr>
                    <a:prstClr val="white"/>
                  </a:duotone>
                </a:blip>
                <a:stretch>
                  <a:fillRect/>
                </a:stretch>
              </p:blipFill>
              <p:spPr>
                <a:xfrm>
                  <a:off x="914400" y="4572000"/>
                  <a:ext cx="552450" cy="841424"/>
                </a:xfrm>
                <a:prstGeom prst="rect">
                  <a:avLst/>
                </a:prstGeom>
              </p:spPr>
            </p:pic>
            <p:pic>
              <p:nvPicPr>
                <p:cNvPr id="15" name="Picture 14"/>
                <p:cNvPicPr>
                  <a:picLocks noChangeAspect="1"/>
                </p:cNvPicPr>
                <p:nvPr/>
              </p:nvPicPr>
              <p:blipFill>
                <a:blip r:embed="rId4">
                  <a:duotone>
                    <a:schemeClr val="bg2">
                      <a:shade val="45000"/>
                      <a:satMod val="135000"/>
                    </a:schemeClr>
                    <a:prstClr val="white"/>
                  </a:duotone>
                </a:blip>
                <a:stretch>
                  <a:fillRect/>
                </a:stretch>
              </p:blipFill>
              <p:spPr>
                <a:xfrm>
                  <a:off x="3880743" y="4267200"/>
                  <a:ext cx="1382514" cy="1219200"/>
                </a:xfrm>
                <a:prstGeom prst="rect">
                  <a:avLst/>
                </a:prstGeom>
              </p:spPr>
            </p:pic>
            <p:pic>
              <p:nvPicPr>
                <p:cNvPr id="16" name="Picture 15"/>
                <p:cNvPicPr>
                  <a:picLocks noChangeAspect="1"/>
                </p:cNvPicPr>
                <p:nvPr/>
              </p:nvPicPr>
              <p:blipFill>
                <a:blip r:embed="rId5">
                  <a:duotone>
                    <a:schemeClr val="bg2">
                      <a:shade val="45000"/>
                      <a:satMod val="135000"/>
                    </a:schemeClr>
                    <a:prstClr val="white"/>
                  </a:duotone>
                </a:blip>
                <a:stretch>
                  <a:fillRect/>
                </a:stretch>
              </p:blipFill>
              <p:spPr>
                <a:xfrm>
                  <a:off x="7467600" y="4267200"/>
                  <a:ext cx="647700" cy="1295400"/>
                </a:xfrm>
                <a:prstGeom prst="rect">
                  <a:avLst/>
                </a:prstGeom>
              </p:spPr>
            </p:pic>
            <p:sp>
              <p:nvSpPr>
                <p:cNvPr id="17" name="Right Arrow 16"/>
                <p:cNvSpPr/>
                <p:nvPr/>
              </p:nvSpPr>
              <p:spPr>
                <a:xfrm flipH="1">
                  <a:off x="5334000" y="4876800"/>
                  <a:ext cx="2209800" cy="381000"/>
                </a:xfrm>
                <a:prstGeom prst="right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18" name="Right Arrow 17"/>
                <p:cNvSpPr/>
                <p:nvPr/>
              </p:nvSpPr>
              <p:spPr>
                <a:xfrm>
                  <a:off x="1524000" y="4876800"/>
                  <a:ext cx="2209800" cy="381000"/>
                </a:xfrm>
                <a:prstGeom prst="right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grpSp>
          <p:cxnSp>
            <p:nvCxnSpPr>
              <p:cNvPr id="19" name="Straight Connector 18"/>
              <p:cNvCxnSpPr/>
              <p:nvPr/>
            </p:nvCxnSpPr>
            <p:spPr>
              <a:xfrm>
                <a:off x="1905000" y="4572000"/>
                <a:ext cx="0" cy="18288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667000" y="4572000"/>
                <a:ext cx="0" cy="18288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77000" y="4572000"/>
                <a:ext cx="0" cy="18288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239000" y="4572000"/>
                <a:ext cx="0" cy="18288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1676400" y="4724400"/>
              <a:ext cx="673711" cy="461665"/>
            </a:xfrm>
            <a:prstGeom prst="rect">
              <a:avLst/>
            </a:prstGeom>
            <a:noFill/>
          </p:spPr>
          <p:txBody>
            <a:bodyPr wrap="none" rtlCol="0">
              <a:spAutoFit/>
            </a:bodyPr>
            <a:lstStyle/>
            <a:p>
              <a:r>
                <a:rPr lang="en-US" sz="1200" dirty="0"/>
                <a:t>Child </a:t>
              </a:r>
            </a:p>
            <a:p>
              <a:r>
                <a:rPr lang="en-US" sz="1200" dirty="0"/>
                <a:t>focused</a:t>
              </a:r>
            </a:p>
          </p:txBody>
        </p:sp>
        <p:sp>
          <p:nvSpPr>
            <p:cNvPr id="28" name="TextBox 27"/>
            <p:cNvSpPr txBox="1"/>
            <p:nvPr/>
          </p:nvSpPr>
          <p:spPr>
            <a:xfrm>
              <a:off x="2438400" y="4724400"/>
              <a:ext cx="1371600" cy="969496"/>
            </a:xfrm>
            <a:prstGeom prst="rect">
              <a:avLst/>
            </a:prstGeom>
            <a:noFill/>
          </p:spPr>
          <p:txBody>
            <a:bodyPr wrap="square" rtlCol="0">
              <a:spAutoFit/>
            </a:bodyPr>
            <a:lstStyle/>
            <a:p>
              <a:r>
                <a:rPr lang="en-US" sz="1200" dirty="0"/>
                <a:t>Child </a:t>
              </a:r>
            </a:p>
            <a:p>
              <a:r>
                <a:rPr lang="en-US" sz="1200" dirty="0"/>
                <a:t>focused with parent elements</a:t>
              </a:r>
            </a:p>
            <a:p>
              <a:r>
                <a:rPr lang="en-US" sz="1050" dirty="0"/>
                <a:t>e.g., parenting skills or family literacy</a:t>
              </a:r>
              <a:endParaRPr lang="en-US" sz="1000" dirty="0"/>
            </a:p>
          </p:txBody>
        </p:sp>
        <p:sp>
          <p:nvSpPr>
            <p:cNvPr id="29" name="TextBox 28"/>
            <p:cNvSpPr txBox="1"/>
            <p:nvPr/>
          </p:nvSpPr>
          <p:spPr>
            <a:xfrm>
              <a:off x="5715000" y="4736321"/>
              <a:ext cx="1371600" cy="1131079"/>
            </a:xfrm>
            <a:prstGeom prst="rect">
              <a:avLst/>
            </a:prstGeom>
            <a:noFill/>
          </p:spPr>
          <p:txBody>
            <a:bodyPr wrap="square" rtlCol="0">
              <a:spAutoFit/>
            </a:bodyPr>
            <a:lstStyle/>
            <a:p>
              <a:r>
                <a:rPr lang="en-US" sz="1200" dirty="0"/>
                <a:t>Parent focused with child elements</a:t>
              </a:r>
            </a:p>
            <a:p>
              <a:r>
                <a:rPr lang="en-US" sz="1050" dirty="0"/>
                <a:t>e.g., child care, work supports, and food and nutrition</a:t>
              </a:r>
              <a:endParaRPr lang="en-US" sz="1000" dirty="0"/>
            </a:p>
          </p:txBody>
        </p:sp>
        <p:sp>
          <p:nvSpPr>
            <p:cNvPr id="30" name="TextBox 29"/>
            <p:cNvSpPr txBox="1"/>
            <p:nvPr/>
          </p:nvSpPr>
          <p:spPr>
            <a:xfrm>
              <a:off x="6934200" y="4724400"/>
              <a:ext cx="673711" cy="461665"/>
            </a:xfrm>
            <a:prstGeom prst="rect">
              <a:avLst/>
            </a:prstGeom>
            <a:noFill/>
          </p:spPr>
          <p:txBody>
            <a:bodyPr wrap="none" rtlCol="0" anchor="t">
              <a:spAutoFit/>
            </a:bodyPr>
            <a:lstStyle/>
            <a:p>
              <a:r>
                <a:rPr lang="en-US" sz="1200" dirty="0"/>
                <a:t>Parent </a:t>
              </a:r>
            </a:p>
            <a:p>
              <a:r>
                <a:rPr lang="en-US" sz="1200" dirty="0"/>
                <a:t>focused</a:t>
              </a:r>
            </a:p>
          </p:txBody>
        </p:sp>
      </p:grpSp>
      <p:sp>
        <p:nvSpPr>
          <p:cNvPr id="34" name="Text Placeholder 2">
            <a:extLst>
              <a:ext uri="{FF2B5EF4-FFF2-40B4-BE49-F238E27FC236}">
                <a16:creationId xmlns:a16="http://schemas.microsoft.com/office/drawing/2014/main" id="{E7EC64A8-E7AF-4CD3-91CF-A5A44DD9ADC6}"/>
              </a:ext>
            </a:extLst>
          </p:cNvPr>
          <p:cNvSpPr>
            <a:spLocks noGrp="1"/>
          </p:cNvSpPr>
          <p:nvPr>
            <p:ph type="body" sz="quarter" idx="15"/>
          </p:nvPr>
        </p:nvSpPr>
        <p:spPr>
          <a:xfrm>
            <a:off x="3244413" y="1063534"/>
            <a:ext cx="2655279" cy="307777"/>
          </a:xfrm>
        </p:spPr>
        <p:txBody>
          <a:bodyPr/>
          <a:lstStyle/>
          <a:p>
            <a:r>
              <a:rPr lang="en-US" dirty="0"/>
              <a:t>The Two-Generation Continuum</a:t>
            </a:r>
            <a:r>
              <a:rPr lang="en-US" baseline="30000" dirty="0"/>
              <a:t> 1</a:t>
            </a:r>
            <a:endParaRPr lang="en-US" dirty="0"/>
          </a:p>
        </p:txBody>
      </p:sp>
    </p:spTree>
    <p:extLst>
      <p:ext uri="{BB962C8B-B14F-4D97-AF65-F5344CB8AC3E}">
        <p14:creationId xmlns:p14="http://schemas.microsoft.com/office/powerpoint/2010/main" val="242051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190BFC-7122-491E-A34C-B959CC2011FF}"/>
              </a:ext>
            </a:extLst>
          </p:cNvPr>
          <p:cNvSpPr>
            <a:spLocks noGrp="1"/>
          </p:cNvSpPr>
          <p:nvPr>
            <p:ph type="body" sz="quarter" idx="15"/>
          </p:nvPr>
        </p:nvSpPr>
        <p:spPr>
          <a:xfrm>
            <a:off x="2724833" y="1063534"/>
            <a:ext cx="3694345" cy="307777"/>
          </a:xfrm>
        </p:spPr>
        <p:txBody>
          <a:bodyPr/>
          <a:lstStyle/>
          <a:p>
            <a:r>
              <a:rPr lang="en-US" dirty="0"/>
              <a:t>Example from the field: Cuyahoga County, Ohio</a:t>
            </a:r>
          </a:p>
        </p:txBody>
      </p:sp>
      <p:sp>
        <p:nvSpPr>
          <p:cNvPr id="5" name="Title 4">
            <a:extLst>
              <a:ext uri="{FF2B5EF4-FFF2-40B4-BE49-F238E27FC236}">
                <a16:creationId xmlns:a16="http://schemas.microsoft.com/office/drawing/2014/main" id="{004C51B1-0D6E-4EE9-864C-3FF7EF31E4A3}"/>
              </a:ext>
            </a:extLst>
          </p:cNvPr>
          <p:cNvSpPr>
            <a:spLocks noGrp="1"/>
          </p:cNvSpPr>
          <p:nvPr>
            <p:ph type="title"/>
          </p:nvPr>
        </p:nvSpPr>
        <p:spPr/>
        <p:txBody>
          <a:bodyPr/>
          <a:lstStyle/>
          <a:p>
            <a:r>
              <a:rPr lang="en-US" dirty="0"/>
              <a:t>Community-based examples demonstrate the potential of IDS and outcomes-oriented contracting in practice</a:t>
            </a:r>
          </a:p>
        </p:txBody>
      </p:sp>
      <p:sp>
        <p:nvSpPr>
          <p:cNvPr id="6" name="Date Placeholder 5">
            <a:extLst>
              <a:ext uri="{FF2B5EF4-FFF2-40B4-BE49-F238E27FC236}">
                <a16:creationId xmlns:a16="http://schemas.microsoft.com/office/drawing/2014/main" id="{B70EB31D-BB93-440A-A217-D8876ACB0DFB}"/>
              </a:ext>
            </a:extLst>
          </p:cNvPr>
          <p:cNvSpPr>
            <a:spLocks noGrp="1"/>
          </p:cNvSpPr>
          <p:nvPr>
            <p:ph type="dt" sz="half" idx="20"/>
          </p:nvPr>
        </p:nvSpPr>
        <p:spPr/>
        <p:txBody>
          <a:bodyPr/>
          <a:lstStyle/>
          <a:p>
            <a:r>
              <a:rPr lang="en-US"/>
              <a:t>6/22/2017</a:t>
            </a:r>
          </a:p>
        </p:txBody>
      </p:sp>
      <p:sp>
        <p:nvSpPr>
          <p:cNvPr id="7" name="Footer Placeholder 6">
            <a:extLst>
              <a:ext uri="{FF2B5EF4-FFF2-40B4-BE49-F238E27FC236}">
                <a16:creationId xmlns:a16="http://schemas.microsoft.com/office/drawing/2014/main" id="{897BE4B2-3652-46FE-B1D3-50B20B6FE014}"/>
              </a:ext>
            </a:extLst>
          </p:cNvPr>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a:extLst>
              <a:ext uri="{FF2B5EF4-FFF2-40B4-BE49-F238E27FC236}">
                <a16:creationId xmlns:a16="http://schemas.microsoft.com/office/drawing/2014/main" id="{82D5935E-EB4F-41A4-80F9-3DD13DF87C63}"/>
              </a:ext>
            </a:extLst>
          </p:cNvPr>
          <p:cNvSpPr>
            <a:spLocks noGrp="1"/>
          </p:cNvSpPr>
          <p:nvPr>
            <p:ph type="sldNum" sz="quarter" idx="22"/>
          </p:nvPr>
        </p:nvSpPr>
        <p:spPr/>
        <p:txBody>
          <a:bodyPr/>
          <a:lstStyle/>
          <a:p>
            <a:fld id="{DA0793FB-C4C3-534D-8179-FE2E76B41AD2}" type="slidenum">
              <a:rPr lang="en-US" smtClean="0"/>
              <a:pPr/>
              <a:t>10</a:t>
            </a:fld>
            <a:endParaRPr lang="en-US"/>
          </a:p>
        </p:txBody>
      </p:sp>
      <p:pic>
        <p:nvPicPr>
          <p:cNvPr id="17" name="Picture 16">
            <a:extLst>
              <a:ext uri="{FF2B5EF4-FFF2-40B4-BE49-F238E27FC236}">
                <a16:creationId xmlns:a16="http://schemas.microsoft.com/office/drawing/2014/main" id="{206F1669-8F7D-469D-B050-DCBC4FCCE92E}"/>
              </a:ext>
            </a:extLst>
          </p:cNvPr>
          <p:cNvPicPr>
            <a:picLocks noChangeAspect="1"/>
          </p:cNvPicPr>
          <p:nvPr/>
        </p:nvPicPr>
        <p:blipFill>
          <a:blip r:embed="rId3"/>
          <a:stretch>
            <a:fillRect/>
          </a:stretch>
        </p:blipFill>
        <p:spPr>
          <a:xfrm>
            <a:off x="304800" y="5000736"/>
            <a:ext cx="969096" cy="994788"/>
          </a:xfrm>
          <a:prstGeom prst="rect">
            <a:avLst/>
          </a:prstGeom>
        </p:spPr>
      </p:pic>
      <p:grpSp>
        <p:nvGrpSpPr>
          <p:cNvPr id="20" name="Group 19">
            <a:extLst>
              <a:ext uri="{FF2B5EF4-FFF2-40B4-BE49-F238E27FC236}">
                <a16:creationId xmlns:a16="http://schemas.microsoft.com/office/drawing/2014/main" id="{0CD3393A-E9CC-43BA-B741-B5FF3D128FAC}"/>
              </a:ext>
            </a:extLst>
          </p:cNvPr>
          <p:cNvGrpSpPr/>
          <p:nvPr/>
        </p:nvGrpSpPr>
        <p:grpSpPr>
          <a:xfrm>
            <a:off x="304800" y="1925403"/>
            <a:ext cx="2783340" cy="864000"/>
            <a:chOff x="0" y="0"/>
            <a:chExt cx="3704625" cy="864000"/>
          </a:xfrm>
        </p:grpSpPr>
        <p:sp>
          <p:nvSpPr>
            <p:cNvPr id="24" name="Rectangle 23">
              <a:extLst>
                <a:ext uri="{FF2B5EF4-FFF2-40B4-BE49-F238E27FC236}">
                  <a16:creationId xmlns:a16="http://schemas.microsoft.com/office/drawing/2014/main" id="{18575CC6-030D-46CC-A15E-F8611E37C28C}"/>
                </a:ext>
              </a:extLst>
            </p:cNvPr>
            <p:cNvSpPr/>
            <p:nvPr/>
          </p:nvSpPr>
          <p:spPr>
            <a:xfrm>
              <a:off x="0" y="0"/>
              <a:ext cx="3704625" cy="8640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C9FC966A-CB4E-427A-A32F-33785C5ED366}"/>
                </a:ext>
              </a:extLst>
            </p:cNvPr>
            <p:cNvSpPr txBox="1"/>
            <p:nvPr/>
          </p:nvSpPr>
          <p:spPr>
            <a:xfrm>
              <a:off x="0" y="0"/>
              <a:ext cx="3704625" cy="86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Problem</a:t>
              </a:r>
            </a:p>
          </p:txBody>
        </p:sp>
      </p:grpSp>
      <p:grpSp>
        <p:nvGrpSpPr>
          <p:cNvPr id="21" name="Group 20">
            <a:extLst>
              <a:ext uri="{FF2B5EF4-FFF2-40B4-BE49-F238E27FC236}">
                <a16:creationId xmlns:a16="http://schemas.microsoft.com/office/drawing/2014/main" id="{718233D6-008B-4A80-BC95-797E46F9256A}"/>
              </a:ext>
            </a:extLst>
          </p:cNvPr>
          <p:cNvGrpSpPr/>
          <p:nvPr/>
        </p:nvGrpSpPr>
        <p:grpSpPr>
          <a:xfrm>
            <a:off x="304838" y="2789786"/>
            <a:ext cx="2783340" cy="2084484"/>
            <a:chOff x="38" y="864383"/>
            <a:chExt cx="3704625" cy="2084484"/>
          </a:xfrm>
        </p:grpSpPr>
        <p:sp>
          <p:nvSpPr>
            <p:cNvPr id="22" name="Rectangle 21">
              <a:extLst>
                <a:ext uri="{FF2B5EF4-FFF2-40B4-BE49-F238E27FC236}">
                  <a16:creationId xmlns:a16="http://schemas.microsoft.com/office/drawing/2014/main" id="{A7265606-F351-492B-8C36-484FCB491C5B}"/>
                </a:ext>
              </a:extLst>
            </p:cNvPr>
            <p:cNvSpPr/>
            <p:nvPr/>
          </p:nvSpPr>
          <p:spPr>
            <a:xfrm>
              <a:off x="38" y="864383"/>
              <a:ext cx="3704625" cy="2084484"/>
            </a:xfrm>
            <a:prstGeom prst="rect">
              <a:avLst/>
            </a:prstGeom>
            <a:solidFill>
              <a:schemeClr val="bg1">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B22117D7-3AB5-4018-A785-5F0DF19A1BEE}"/>
                </a:ext>
              </a:extLst>
            </p:cNvPr>
            <p:cNvSpPr txBox="1"/>
            <p:nvPr/>
          </p:nvSpPr>
          <p:spPr>
            <a:xfrm>
              <a:off x="38" y="864383"/>
              <a:ext cx="3704625" cy="20844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285750" lvl="0" indent="-285750">
                <a:buFont typeface="Arial" panose="020B0604020202020204" pitchFamily="34" charset="0"/>
                <a:buChar char="•"/>
                <a:defRPr/>
              </a:pPr>
              <a:r>
                <a:rPr lang="en-US" sz="1400" dirty="0"/>
                <a:t>Homeless families in the County regularly engage with both the Office of Homeless Services and the Division of Children and Family Services </a:t>
              </a:r>
            </a:p>
            <a:p>
              <a:pPr marL="285750" lvl="0" indent="-285750">
                <a:buFont typeface="Arial" panose="020B0604020202020204" pitchFamily="34" charset="0"/>
                <a:buChar char="•"/>
                <a:defRPr/>
              </a:pPr>
              <a:r>
                <a:rPr lang="en-US" sz="1400" dirty="0"/>
                <a:t>Outreach systems did not interact with each other and limited data was available to understand the issue</a:t>
              </a:r>
            </a:p>
          </p:txBody>
        </p:sp>
      </p:grpSp>
      <p:grpSp>
        <p:nvGrpSpPr>
          <p:cNvPr id="26" name="Group 25">
            <a:extLst>
              <a:ext uri="{FF2B5EF4-FFF2-40B4-BE49-F238E27FC236}">
                <a16:creationId xmlns:a16="http://schemas.microsoft.com/office/drawing/2014/main" id="{0B4EE5DA-FE34-4195-B778-65BA36620A9B}"/>
              </a:ext>
            </a:extLst>
          </p:cNvPr>
          <p:cNvGrpSpPr/>
          <p:nvPr/>
        </p:nvGrpSpPr>
        <p:grpSpPr>
          <a:xfrm>
            <a:off x="6208222" y="1932483"/>
            <a:ext cx="2783340" cy="864000"/>
            <a:chOff x="0" y="0"/>
            <a:chExt cx="3704625" cy="864000"/>
          </a:xfrm>
        </p:grpSpPr>
        <p:sp>
          <p:nvSpPr>
            <p:cNvPr id="30" name="Rectangle 29">
              <a:extLst>
                <a:ext uri="{FF2B5EF4-FFF2-40B4-BE49-F238E27FC236}">
                  <a16:creationId xmlns:a16="http://schemas.microsoft.com/office/drawing/2014/main" id="{4759FC36-DB51-4048-88DA-4718EB965663}"/>
                </a:ext>
              </a:extLst>
            </p:cNvPr>
            <p:cNvSpPr/>
            <p:nvPr/>
          </p:nvSpPr>
          <p:spPr>
            <a:xfrm>
              <a:off x="0" y="0"/>
              <a:ext cx="3704625" cy="8640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7D13FA9F-408B-49B1-B3C7-4878CB5F2BBA}"/>
                </a:ext>
              </a:extLst>
            </p:cNvPr>
            <p:cNvSpPr txBox="1"/>
            <p:nvPr/>
          </p:nvSpPr>
          <p:spPr>
            <a:xfrm>
              <a:off x="0" y="0"/>
              <a:ext cx="3704625" cy="86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Solution: Partnering for Family Succes</a:t>
              </a:r>
              <a:r>
                <a:rPr lang="en-US" dirty="0"/>
                <a:t>s Program</a:t>
              </a:r>
              <a:endParaRPr lang="en-US" sz="1800" kern="1200" dirty="0"/>
            </a:p>
          </p:txBody>
        </p:sp>
      </p:grpSp>
      <p:grpSp>
        <p:nvGrpSpPr>
          <p:cNvPr id="27" name="Group 26">
            <a:extLst>
              <a:ext uri="{FF2B5EF4-FFF2-40B4-BE49-F238E27FC236}">
                <a16:creationId xmlns:a16="http://schemas.microsoft.com/office/drawing/2014/main" id="{B4924BC7-9955-4DBE-99A7-7F58E775B2EC}"/>
              </a:ext>
            </a:extLst>
          </p:cNvPr>
          <p:cNvGrpSpPr/>
          <p:nvPr/>
        </p:nvGrpSpPr>
        <p:grpSpPr>
          <a:xfrm>
            <a:off x="6208260" y="2796866"/>
            <a:ext cx="2783340" cy="2084484"/>
            <a:chOff x="38" y="864383"/>
            <a:chExt cx="3704625" cy="2084484"/>
          </a:xfrm>
        </p:grpSpPr>
        <p:sp>
          <p:nvSpPr>
            <p:cNvPr id="28" name="Rectangle 27">
              <a:extLst>
                <a:ext uri="{FF2B5EF4-FFF2-40B4-BE49-F238E27FC236}">
                  <a16:creationId xmlns:a16="http://schemas.microsoft.com/office/drawing/2014/main" id="{C50026D9-9876-4133-BBD6-5A93D9D74437}"/>
                </a:ext>
              </a:extLst>
            </p:cNvPr>
            <p:cNvSpPr/>
            <p:nvPr/>
          </p:nvSpPr>
          <p:spPr>
            <a:xfrm>
              <a:off x="38" y="864383"/>
              <a:ext cx="3704625" cy="2084484"/>
            </a:xfrm>
            <a:prstGeom prst="rect">
              <a:avLst/>
            </a:prstGeom>
            <a:solidFill>
              <a:schemeClr val="bg1">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29" name="TextBox 28">
              <a:extLst>
                <a:ext uri="{FF2B5EF4-FFF2-40B4-BE49-F238E27FC236}">
                  <a16:creationId xmlns:a16="http://schemas.microsoft.com/office/drawing/2014/main" id="{AD6F19F8-35F4-4772-BC9A-684E4E78FB7F}"/>
                </a:ext>
              </a:extLst>
            </p:cNvPr>
            <p:cNvSpPr txBox="1"/>
            <p:nvPr/>
          </p:nvSpPr>
          <p:spPr>
            <a:xfrm>
              <a:off x="38" y="864383"/>
              <a:ext cx="3704625" cy="20844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285750" lvl="1" indent="-285750" defTabSz="800100">
                <a:lnSpc>
                  <a:spcPct val="90000"/>
                </a:lnSpc>
                <a:spcBef>
                  <a:spcPct val="0"/>
                </a:spcBef>
                <a:spcAft>
                  <a:spcPct val="15000"/>
                </a:spcAft>
                <a:buFont typeface="Arial" panose="020B0604020202020204" pitchFamily="34" charset="0"/>
                <a:buChar char="•"/>
              </a:pPr>
              <a:r>
                <a:rPr lang="en-US" sz="1400" dirty="0"/>
                <a:t>The County worked with Third Sector to launch an outcomes-oriented contract</a:t>
              </a:r>
            </a:p>
            <a:p>
              <a:pPr marL="285750" lvl="1" indent="-285750" defTabSz="800100">
                <a:lnSpc>
                  <a:spcPct val="90000"/>
                </a:lnSpc>
                <a:spcBef>
                  <a:spcPct val="0"/>
                </a:spcBef>
                <a:spcAft>
                  <a:spcPct val="15000"/>
                </a:spcAft>
                <a:buFont typeface="Arial" panose="020B0604020202020204" pitchFamily="34" charset="0"/>
                <a:buChar char="•"/>
              </a:pPr>
              <a:r>
                <a:rPr lang="en-US" sz="1400" dirty="0"/>
                <a:t>At its projected level of success, the program could reduce the time children spend in foster care by 25% and save the state over $4M</a:t>
              </a:r>
              <a:endParaRPr lang="en-US" sz="1400" kern="1200" dirty="0"/>
            </a:p>
          </p:txBody>
        </p:sp>
      </p:grpSp>
      <p:grpSp>
        <p:nvGrpSpPr>
          <p:cNvPr id="38" name="Group 37">
            <a:extLst>
              <a:ext uri="{FF2B5EF4-FFF2-40B4-BE49-F238E27FC236}">
                <a16:creationId xmlns:a16="http://schemas.microsoft.com/office/drawing/2014/main" id="{98FFFB5C-977E-46DF-A484-67B0A3919085}"/>
              </a:ext>
            </a:extLst>
          </p:cNvPr>
          <p:cNvGrpSpPr/>
          <p:nvPr/>
        </p:nvGrpSpPr>
        <p:grpSpPr>
          <a:xfrm>
            <a:off x="3249351" y="1925403"/>
            <a:ext cx="2783340" cy="864000"/>
            <a:chOff x="0" y="0"/>
            <a:chExt cx="3704625" cy="864000"/>
          </a:xfrm>
        </p:grpSpPr>
        <p:sp>
          <p:nvSpPr>
            <p:cNvPr id="39" name="Rectangle 38">
              <a:extLst>
                <a:ext uri="{FF2B5EF4-FFF2-40B4-BE49-F238E27FC236}">
                  <a16:creationId xmlns:a16="http://schemas.microsoft.com/office/drawing/2014/main" id="{95897F08-2C81-4092-B599-03EF6AE150F2}"/>
                </a:ext>
              </a:extLst>
            </p:cNvPr>
            <p:cNvSpPr/>
            <p:nvPr/>
          </p:nvSpPr>
          <p:spPr>
            <a:xfrm>
              <a:off x="0" y="0"/>
              <a:ext cx="3704625" cy="8640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0" name="TextBox 39">
              <a:extLst>
                <a:ext uri="{FF2B5EF4-FFF2-40B4-BE49-F238E27FC236}">
                  <a16:creationId xmlns:a16="http://schemas.microsoft.com/office/drawing/2014/main" id="{02A68361-FD6E-419D-9C16-AD519FA14C37}"/>
                </a:ext>
              </a:extLst>
            </p:cNvPr>
            <p:cNvSpPr txBox="1"/>
            <p:nvPr/>
          </p:nvSpPr>
          <p:spPr>
            <a:xfrm>
              <a:off x="0" y="0"/>
              <a:ext cx="3704625" cy="86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Data Insights from IDS</a:t>
              </a:r>
            </a:p>
          </p:txBody>
        </p:sp>
      </p:grpSp>
      <p:grpSp>
        <p:nvGrpSpPr>
          <p:cNvPr id="41" name="Group 40">
            <a:extLst>
              <a:ext uri="{FF2B5EF4-FFF2-40B4-BE49-F238E27FC236}">
                <a16:creationId xmlns:a16="http://schemas.microsoft.com/office/drawing/2014/main" id="{1D91A454-4BCC-4766-8C90-5B2195DF51BF}"/>
              </a:ext>
            </a:extLst>
          </p:cNvPr>
          <p:cNvGrpSpPr/>
          <p:nvPr/>
        </p:nvGrpSpPr>
        <p:grpSpPr>
          <a:xfrm>
            <a:off x="3249389" y="2789786"/>
            <a:ext cx="2783340" cy="2084484"/>
            <a:chOff x="38" y="864383"/>
            <a:chExt cx="3704625" cy="2084484"/>
          </a:xfrm>
        </p:grpSpPr>
        <p:sp>
          <p:nvSpPr>
            <p:cNvPr id="42" name="Rectangle 41">
              <a:extLst>
                <a:ext uri="{FF2B5EF4-FFF2-40B4-BE49-F238E27FC236}">
                  <a16:creationId xmlns:a16="http://schemas.microsoft.com/office/drawing/2014/main" id="{1DB29896-ADD8-416F-ABEF-3C27C0910C18}"/>
                </a:ext>
              </a:extLst>
            </p:cNvPr>
            <p:cNvSpPr/>
            <p:nvPr/>
          </p:nvSpPr>
          <p:spPr>
            <a:xfrm>
              <a:off x="38" y="864383"/>
              <a:ext cx="3704625" cy="2084484"/>
            </a:xfrm>
            <a:prstGeom prst="rect">
              <a:avLst/>
            </a:prstGeom>
            <a:solidFill>
              <a:schemeClr val="bg1">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43" name="TextBox 42">
              <a:extLst>
                <a:ext uri="{FF2B5EF4-FFF2-40B4-BE49-F238E27FC236}">
                  <a16:creationId xmlns:a16="http://schemas.microsoft.com/office/drawing/2014/main" id="{30A5FF03-EBBB-4C52-8F21-8B721551ED36}"/>
                </a:ext>
              </a:extLst>
            </p:cNvPr>
            <p:cNvSpPr txBox="1"/>
            <p:nvPr/>
          </p:nvSpPr>
          <p:spPr>
            <a:xfrm>
              <a:off x="38" y="864383"/>
              <a:ext cx="3704625" cy="20844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285750" indent="-285750">
                <a:buFont typeface="Arial" panose="020B0604020202020204" pitchFamily="34" charset="0"/>
                <a:buChar char="•"/>
              </a:pPr>
              <a:r>
                <a:rPr lang="en-US" sz="1400" dirty="0"/>
                <a:t>Cuyahoga County leveraged data between the two agencies using an IDS to better understand the experience and needs of homeless women and their children </a:t>
              </a:r>
            </a:p>
          </p:txBody>
        </p:sp>
      </p:grpSp>
    </p:spTree>
    <p:extLst>
      <p:ext uri="{BB962C8B-B14F-4D97-AF65-F5344CB8AC3E}">
        <p14:creationId xmlns:p14="http://schemas.microsoft.com/office/powerpoint/2010/main" val="92661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Introduction to the SIF Youth Development Competition</a:t>
            </a:r>
          </a:p>
          <a:p>
            <a:r>
              <a:rPr lang="en-US" b="1" dirty="0"/>
              <a:t>Review applicant eligibility and services to be provided</a:t>
            </a:r>
          </a:p>
          <a:p>
            <a:r>
              <a:rPr lang="en-US" dirty="0"/>
              <a:t>Review RFP details and selection factors</a:t>
            </a:r>
          </a:p>
          <a:p>
            <a:r>
              <a:rPr lang="en-US" dirty="0"/>
              <a:t>Next steps and Q&amp;A</a:t>
            </a:r>
          </a:p>
        </p:txBody>
      </p:sp>
      <p:sp>
        <p:nvSpPr>
          <p:cNvPr id="21" name="Title 20"/>
          <p:cNvSpPr>
            <a:spLocks noGrp="1"/>
          </p:cNvSpPr>
          <p:nvPr>
            <p:ph type="title"/>
          </p:nvPr>
        </p:nvSpPr>
        <p:spPr/>
        <p:txBody>
          <a:bodyPr/>
          <a:lstStyle/>
          <a:p>
            <a:r>
              <a:rPr lang="en-US" dirty="0"/>
              <a:t>Agenda</a:t>
            </a:r>
          </a:p>
        </p:txBody>
      </p:sp>
      <p:sp>
        <p:nvSpPr>
          <p:cNvPr id="15" name="Date Placeholder 14"/>
          <p:cNvSpPr>
            <a:spLocks noGrp="1"/>
          </p:cNvSpPr>
          <p:nvPr>
            <p:ph type="dt" sz="half" idx="10"/>
          </p:nvPr>
        </p:nvSpPr>
        <p:spPr/>
        <p:txBody>
          <a:bodyPr/>
          <a:lstStyle/>
          <a:p>
            <a:r>
              <a:rPr lang="en-US"/>
              <a:t>6/22/2017</a:t>
            </a:r>
          </a:p>
        </p:txBody>
      </p:sp>
      <p:sp>
        <p:nvSpPr>
          <p:cNvPr id="16" name="Footer Placeholder 15"/>
          <p:cNvSpPr>
            <a:spLocks noGrp="1"/>
          </p:cNvSpPr>
          <p:nvPr>
            <p:ph type="ftr" sz="quarter" idx="1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12"/>
          </p:nvPr>
        </p:nvSpPr>
        <p:spPr/>
        <p:txBody>
          <a:bodyPr/>
          <a:lstStyle/>
          <a:p>
            <a:fld id="{DA0793FB-C4C3-534D-8179-FE2E76B41AD2}" type="slidenum">
              <a:rPr lang="en-US" smtClean="0"/>
              <a:pPr/>
              <a:t>11</a:t>
            </a:fld>
            <a:endParaRPr lang="en-US"/>
          </a:p>
        </p:txBody>
      </p:sp>
    </p:spTree>
    <p:extLst>
      <p:ext uri="{BB962C8B-B14F-4D97-AF65-F5344CB8AC3E}">
        <p14:creationId xmlns:p14="http://schemas.microsoft.com/office/powerpoint/2010/main" val="269891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3454579" y="1063534"/>
            <a:ext cx="2234843" cy="307777"/>
          </a:xfrm>
        </p:spPr>
        <p:txBody>
          <a:bodyPr/>
          <a:lstStyle/>
          <a:p>
            <a:r>
              <a:rPr lang="en-US" dirty="0"/>
              <a:t>Applicant eligibility criteria </a:t>
            </a:r>
          </a:p>
        </p:txBody>
      </p:sp>
      <p:sp>
        <p:nvSpPr>
          <p:cNvPr id="31" name="Text Placeholder 30"/>
          <p:cNvSpPr>
            <a:spLocks noGrp="1"/>
          </p:cNvSpPr>
          <p:nvPr>
            <p:ph type="body" sz="quarter" idx="19"/>
          </p:nvPr>
        </p:nvSpPr>
        <p:spPr>
          <a:xfrm>
            <a:off x="608076" y="5715000"/>
            <a:ext cx="7927848" cy="215900"/>
          </a:xfrm>
        </p:spPr>
        <p:txBody>
          <a:bodyPr/>
          <a:lstStyle/>
          <a:p>
            <a:r>
              <a:rPr lang="en-US" dirty="0"/>
              <a:t>* The definition of youth development for this grant opportunity broadly encompasses programs that serve youth in low-income communities that are traditionally underserved or underrepresented and/or projects supporting and consistent with the mission of the White House Data-Driven Justice Initiative. Youth development programs seek to prepare children and youth for success in school, active citizenship, self-sufficiency, productive work, and healthy and safe lives, including crime reduction initiatives focused on juvenile delinquency and victimization prevention and response. </a:t>
            </a:r>
          </a:p>
        </p:txBody>
      </p:sp>
      <p:sp>
        <p:nvSpPr>
          <p:cNvPr id="6" name="Title 5"/>
          <p:cNvSpPr>
            <a:spLocks noGrp="1"/>
          </p:cNvSpPr>
          <p:nvPr>
            <p:ph type="title"/>
          </p:nvPr>
        </p:nvSpPr>
        <p:spPr/>
        <p:txBody>
          <a:bodyPr/>
          <a:lstStyle/>
          <a:p>
            <a:r>
              <a:rPr lang="en-US" dirty="0"/>
              <a:t>Applicants must meet key eligibility criteria to be considered for selection</a:t>
            </a:r>
          </a:p>
        </p:txBody>
      </p:sp>
      <p:sp>
        <p:nvSpPr>
          <p:cNvPr id="15" name="Date Placeholder 14"/>
          <p:cNvSpPr>
            <a:spLocks noGrp="1"/>
          </p:cNvSpPr>
          <p:nvPr>
            <p:ph type="dt" sz="half" idx="20"/>
          </p:nvPr>
        </p:nvSpPr>
        <p:spPr/>
        <p:txBody>
          <a:bodyPr/>
          <a:lstStyle/>
          <a:p>
            <a:r>
              <a:rPr lang="en-US"/>
              <a:t>6/22/2017</a:t>
            </a:r>
          </a:p>
        </p:txBody>
      </p:sp>
      <p:sp>
        <p:nvSpPr>
          <p:cNvPr id="16" name="Footer Placeholder 15"/>
          <p:cNvSpPr>
            <a:spLocks noGrp="1"/>
          </p:cNvSpPr>
          <p:nvPr>
            <p:ph type="ftr" sz="quarter" idx="2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22"/>
          </p:nvPr>
        </p:nvSpPr>
        <p:spPr/>
        <p:txBody>
          <a:bodyPr/>
          <a:lstStyle/>
          <a:p>
            <a:fld id="{DA0793FB-C4C3-534D-8179-FE2E76B41AD2}" type="slidenum">
              <a:rPr lang="en-US" smtClean="0"/>
              <a:pPr/>
              <a:t>12</a:t>
            </a:fld>
            <a:endParaRPr lang="en-US"/>
          </a:p>
        </p:txBody>
      </p:sp>
      <p:sp>
        <p:nvSpPr>
          <p:cNvPr id="9" name="Rectangle 8"/>
          <p:cNvSpPr/>
          <p:nvPr/>
        </p:nvSpPr>
        <p:spPr>
          <a:xfrm>
            <a:off x="680367" y="1471894"/>
            <a:ext cx="1994523" cy="1991294"/>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Government </a:t>
            </a:r>
          </a:p>
          <a:p>
            <a:pPr algn="ctr"/>
            <a:r>
              <a:rPr lang="en-US" b="1" dirty="0">
                <a:solidFill>
                  <a:schemeClr val="bg1"/>
                </a:solidFill>
              </a:rPr>
              <a:t>Entity </a:t>
            </a:r>
          </a:p>
        </p:txBody>
      </p:sp>
      <p:sp>
        <p:nvSpPr>
          <p:cNvPr id="10" name="Rectangle 9"/>
          <p:cNvSpPr/>
          <p:nvPr/>
        </p:nvSpPr>
        <p:spPr>
          <a:xfrm>
            <a:off x="680366" y="3538227"/>
            <a:ext cx="1994523" cy="969112"/>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Youth Development &amp; </a:t>
            </a:r>
          </a:p>
          <a:p>
            <a:pPr algn="ctr"/>
            <a:r>
              <a:rPr lang="en-US" b="1" dirty="0">
                <a:solidFill>
                  <a:schemeClr val="bg1"/>
                </a:solidFill>
              </a:rPr>
              <a:t>2-Gen Focus</a:t>
            </a:r>
          </a:p>
        </p:txBody>
      </p:sp>
      <p:sp>
        <p:nvSpPr>
          <p:cNvPr id="11" name="Rectangle 10"/>
          <p:cNvSpPr/>
          <p:nvPr/>
        </p:nvSpPr>
        <p:spPr>
          <a:xfrm>
            <a:off x="680367" y="4672891"/>
            <a:ext cx="1994523" cy="737309"/>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Complete Application</a:t>
            </a:r>
          </a:p>
        </p:txBody>
      </p:sp>
      <p:sp>
        <p:nvSpPr>
          <p:cNvPr id="12" name="Rectangle 11"/>
          <p:cNvSpPr/>
          <p:nvPr/>
        </p:nvSpPr>
        <p:spPr>
          <a:xfrm>
            <a:off x="2728418" y="1471894"/>
            <a:ext cx="5602781" cy="1991294"/>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Autofit/>
          </a:bodyPr>
          <a:lstStyle/>
          <a:p>
            <a:pPr marL="285750" indent="-285750">
              <a:lnSpc>
                <a:spcPct val="110000"/>
              </a:lnSpc>
              <a:spcBef>
                <a:spcPct val="0"/>
              </a:spcBef>
              <a:spcAft>
                <a:spcPts val="600"/>
              </a:spcAft>
              <a:buSzPct val="75000"/>
              <a:buFont typeface="Arial" panose="020B0604020202020204" pitchFamily="34" charset="0"/>
              <a:buChar char="•"/>
            </a:pPr>
            <a:r>
              <a:rPr lang="en-US" altLang="en-US" sz="1500" dirty="0">
                <a:solidFill>
                  <a:schemeClr val="tx1"/>
                </a:solidFill>
                <a:cs typeface="Calibri"/>
              </a:rPr>
              <a:t>The lead Applicant must represent a state-level public entity </a:t>
            </a:r>
          </a:p>
          <a:p>
            <a:pPr marL="285750" indent="-285750">
              <a:lnSpc>
                <a:spcPct val="110000"/>
              </a:lnSpc>
              <a:spcBef>
                <a:spcPct val="0"/>
              </a:spcBef>
              <a:spcAft>
                <a:spcPts val="600"/>
              </a:spcAft>
              <a:buSzPct val="75000"/>
              <a:buFont typeface="Arial" panose="020B0604020202020204" pitchFamily="34" charset="0"/>
              <a:buChar char="•"/>
            </a:pPr>
            <a:r>
              <a:rPr lang="en-US" altLang="en-US" sz="1500" dirty="0">
                <a:solidFill>
                  <a:schemeClr val="tx1"/>
                </a:solidFill>
                <a:cs typeface="Calibri"/>
              </a:rPr>
              <a:t>OR if the primary Applicant is a local jurisdiction (county or city) they must demonstrate a sustained partnership commitment from an involved state-level public entity</a:t>
            </a:r>
          </a:p>
          <a:p>
            <a:pPr marL="285750" indent="-285750">
              <a:lnSpc>
                <a:spcPct val="110000"/>
              </a:lnSpc>
              <a:spcBef>
                <a:spcPct val="0"/>
              </a:spcBef>
              <a:spcAft>
                <a:spcPts val="600"/>
              </a:spcAft>
              <a:buSzPct val="75000"/>
              <a:buFont typeface="Arial" panose="020B0604020202020204" pitchFamily="34" charset="0"/>
              <a:buChar char="•"/>
            </a:pPr>
            <a:r>
              <a:rPr lang="en-US" altLang="en-US" sz="1500" dirty="0">
                <a:solidFill>
                  <a:schemeClr val="tx1"/>
                </a:solidFill>
                <a:cs typeface="Calibri"/>
              </a:rPr>
              <a:t>State-level Applicants may partner with a specific county or city if the two-generation program of interest is locally administered and committed to IDS development</a:t>
            </a:r>
          </a:p>
        </p:txBody>
      </p:sp>
      <p:sp>
        <p:nvSpPr>
          <p:cNvPr id="13" name="Rectangle 12"/>
          <p:cNvSpPr/>
          <p:nvPr/>
        </p:nvSpPr>
        <p:spPr>
          <a:xfrm>
            <a:off x="2728418" y="3538227"/>
            <a:ext cx="5602780" cy="969112"/>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rmAutofit/>
          </a:bodyPr>
          <a:lstStyle/>
          <a:p>
            <a:pPr marL="285750" indent="-285750">
              <a:lnSpc>
                <a:spcPct val="110000"/>
              </a:lnSpc>
              <a:spcBef>
                <a:spcPct val="0"/>
              </a:spcBef>
              <a:buSzPct val="75000"/>
              <a:buFont typeface="Arial" panose="020B0604020202020204" pitchFamily="34" charset="0"/>
              <a:buChar char="•"/>
            </a:pPr>
            <a:r>
              <a:rPr lang="en-US" altLang="en-US" sz="1500" dirty="0">
                <a:solidFill>
                  <a:schemeClr val="tx1"/>
                </a:solidFill>
                <a:cs typeface="Calibri"/>
              </a:rPr>
              <a:t>Area of impact must fall within youth development</a:t>
            </a:r>
            <a:r>
              <a:rPr lang="en-US" altLang="en-US" sz="1400" dirty="0">
                <a:solidFill>
                  <a:schemeClr val="tx1"/>
                </a:solidFill>
                <a:cs typeface="Calibri"/>
              </a:rPr>
              <a:t>*</a:t>
            </a:r>
            <a:r>
              <a:rPr lang="en-US" altLang="en-US" sz="1500" dirty="0">
                <a:solidFill>
                  <a:schemeClr val="tx1"/>
                </a:solidFill>
                <a:cs typeface="Calibri"/>
              </a:rPr>
              <a:t> and specifically target two-generation outcomes</a:t>
            </a:r>
          </a:p>
        </p:txBody>
      </p:sp>
      <p:sp>
        <p:nvSpPr>
          <p:cNvPr id="14" name="Rectangle 13"/>
          <p:cNvSpPr/>
          <p:nvPr/>
        </p:nvSpPr>
        <p:spPr>
          <a:xfrm>
            <a:off x="2728419" y="4672891"/>
            <a:ext cx="5602780" cy="737309"/>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rmAutofit/>
          </a:bodyPr>
          <a:lstStyle/>
          <a:p>
            <a:pPr marL="285750" indent="-285750">
              <a:lnSpc>
                <a:spcPct val="110000"/>
              </a:lnSpc>
              <a:spcBef>
                <a:spcPct val="0"/>
              </a:spcBef>
              <a:buSzPct val="75000"/>
              <a:buFont typeface="Arial" panose="020B0604020202020204" pitchFamily="34" charset="0"/>
              <a:buChar char="•"/>
            </a:pPr>
            <a:r>
              <a:rPr lang="en-US" altLang="en-US" sz="1500" dirty="0">
                <a:solidFill>
                  <a:schemeClr val="tx1"/>
                </a:solidFill>
                <a:cs typeface="Calibri"/>
              </a:rPr>
              <a:t>Applicant must answer all questions or requests in the application process</a:t>
            </a:r>
          </a:p>
        </p:txBody>
      </p:sp>
      <p:sp>
        <p:nvSpPr>
          <p:cNvPr id="18" name="Oval 17"/>
          <p:cNvSpPr/>
          <p:nvPr/>
        </p:nvSpPr>
        <p:spPr>
          <a:xfrm>
            <a:off x="581352" y="1447800"/>
            <a:ext cx="221080" cy="228600"/>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1</a:t>
            </a:r>
            <a:endParaRPr lang="en-US" sz="1800" b="1" dirty="0">
              <a:solidFill>
                <a:schemeClr val="bg1"/>
              </a:solidFill>
              <a:latin typeface="Calibri"/>
              <a:cs typeface="Calibri"/>
            </a:endParaRPr>
          </a:p>
        </p:txBody>
      </p:sp>
      <p:sp>
        <p:nvSpPr>
          <p:cNvPr id="21" name="Oval 20"/>
          <p:cNvSpPr/>
          <p:nvPr/>
        </p:nvSpPr>
        <p:spPr>
          <a:xfrm>
            <a:off x="578518" y="3446695"/>
            <a:ext cx="221080" cy="22921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2</a:t>
            </a:r>
            <a:endParaRPr lang="en-US" sz="1800" b="1" dirty="0">
              <a:solidFill>
                <a:schemeClr val="bg1"/>
              </a:solidFill>
              <a:latin typeface="Calibri"/>
              <a:cs typeface="Calibri"/>
            </a:endParaRPr>
          </a:p>
        </p:txBody>
      </p:sp>
      <p:sp>
        <p:nvSpPr>
          <p:cNvPr id="22" name="Oval 21"/>
          <p:cNvSpPr/>
          <p:nvPr/>
        </p:nvSpPr>
        <p:spPr>
          <a:xfrm>
            <a:off x="578519" y="4572000"/>
            <a:ext cx="221080" cy="22921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3</a:t>
            </a:r>
            <a:endParaRPr lang="en-US" sz="1800" b="1" dirty="0">
              <a:solidFill>
                <a:schemeClr val="bg1"/>
              </a:solidFill>
              <a:latin typeface="Calibri"/>
              <a:cs typeface="Calibri"/>
            </a:endParaRPr>
          </a:p>
        </p:txBody>
      </p:sp>
    </p:spTree>
    <p:extLst>
      <p:ext uri="{BB962C8B-B14F-4D97-AF65-F5344CB8AC3E}">
        <p14:creationId xmlns:p14="http://schemas.microsoft.com/office/powerpoint/2010/main" val="162437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A9BFA52-6BBD-47D8-BD4F-C0EC680EFBFB}"/>
              </a:ext>
            </a:extLst>
          </p:cNvPr>
          <p:cNvSpPr/>
          <p:nvPr/>
        </p:nvSpPr>
        <p:spPr>
          <a:xfrm>
            <a:off x="779863" y="1828800"/>
            <a:ext cx="2133600" cy="115222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3" name="Text Placeholder 2"/>
          <p:cNvSpPr>
            <a:spLocks noGrp="1"/>
          </p:cNvSpPr>
          <p:nvPr>
            <p:ph type="body" sz="quarter" idx="15"/>
          </p:nvPr>
        </p:nvSpPr>
        <p:spPr>
          <a:xfrm>
            <a:off x="3346008" y="1063534"/>
            <a:ext cx="2452018" cy="307777"/>
          </a:xfrm>
        </p:spPr>
        <p:txBody>
          <a:bodyPr/>
          <a:lstStyle/>
          <a:p>
            <a:r>
              <a:rPr lang="en-US" dirty="0"/>
              <a:t>TA and services to be provided</a:t>
            </a:r>
          </a:p>
        </p:txBody>
      </p:sp>
      <p:sp>
        <p:nvSpPr>
          <p:cNvPr id="5" name="Title 4"/>
          <p:cNvSpPr>
            <a:spLocks noGrp="1"/>
          </p:cNvSpPr>
          <p:nvPr>
            <p:ph type="title"/>
          </p:nvPr>
        </p:nvSpPr>
        <p:spPr/>
        <p:txBody>
          <a:bodyPr/>
          <a:lstStyle/>
          <a:p>
            <a:r>
              <a:rPr lang="en-US" dirty="0"/>
              <a:t>Sites will receive customized technical assistance designed to accelerate IDS development and outcomes-oriented contracting</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13</a:t>
            </a:fld>
            <a:endParaRPr lang="en-US"/>
          </a:p>
        </p:txBody>
      </p:sp>
      <p:sp>
        <p:nvSpPr>
          <p:cNvPr id="24" name="Rectangle 23"/>
          <p:cNvSpPr/>
          <p:nvPr/>
        </p:nvSpPr>
        <p:spPr>
          <a:xfrm>
            <a:off x="775299" y="4389516"/>
            <a:ext cx="2133600" cy="1152144"/>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chemeClr val="bg1"/>
                </a:solidFill>
              </a:rPr>
              <a:t>Learning Community</a:t>
            </a:r>
          </a:p>
        </p:txBody>
      </p:sp>
      <p:sp>
        <p:nvSpPr>
          <p:cNvPr id="27" name="TextBox 26"/>
          <p:cNvSpPr txBox="1"/>
          <p:nvPr/>
        </p:nvSpPr>
        <p:spPr>
          <a:xfrm>
            <a:off x="873424" y="2163139"/>
            <a:ext cx="1905000" cy="400110"/>
          </a:xfrm>
          <a:prstGeom prst="rect">
            <a:avLst/>
          </a:prstGeom>
          <a:noFill/>
        </p:spPr>
        <p:txBody>
          <a:bodyPr wrap="square" rtlCol="0" anchor="ctr">
            <a:spAutoFit/>
          </a:bodyPr>
          <a:lstStyle/>
          <a:p>
            <a:pPr algn="ctr"/>
            <a:r>
              <a:rPr lang="en-US" sz="2000" dirty="0">
                <a:solidFill>
                  <a:schemeClr val="bg1"/>
                </a:solidFill>
              </a:rPr>
              <a:t>AISP</a:t>
            </a:r>
          </a:p>
        </p:txBody>
      </p:sp>
      <p:sp>
        <p:nvSpPr>
          <p:cNvPr id="28" name="TextBox 27"/>
          <p:cNvSpPr txBox="1"/>
          <p:nvPr/>
        </p:nvSpPr>
        <p:spPr>
          <a:xfrm>
            <a:off x="861024" y="3284750"/>
            <a:ext cx="1905000" cy="400110"/>
          </a:xfrm>
          <a:prstGeom prst="rect">
            <a:avLst/>
          </a:prstGeom>
          <a:solidFill>
            <a:schemeClr val="tx2"/>
          </a:solidFill>
        </p:spPr>
        <p:txBody>
          <a:bodyPr wrap="square" rtlCol="0" anchor="ctr">
            <a:spAutoFit/>
          </a:bodyPr>
          <a:lstStyle/>
          <a:p>
            <a:pPr algn="ctr"/>
            <a:r>
              <a:rPr lang="en-US" sz="2000" dirty="0">
                <a:solidFill>
                  <a:schemeClr val="bg1"/>
                </a:solidFill>
              </a:rPr>
              <a:t>AISP</a:t>
            </a:r>
          </a:p>
        </p:txBody>
      </p:sp>
      <p:sp>
        <p:nvSpPr>
          <p:cNvPr id="31" name="TextBox 30"/>
          <p:cNvSpPr txBox="1"/>
          <p:nvPr/>
        </p:nvSpPr>
        <p:spPr>
          <a:xfrm>
            <a:off x="2990849" y="4389516"/>
            <a:ext cx="5495925" cy="1152144"/>
          </a:xfrm>
          <a:prstGeom prst="rect">
            <a:avLst/>
          </a:prstGeom>
          <a:noFill/>
          <a:ln>
            <a:solidFill>
              <a:schemeClr val="bg2"/>
            </a:solidFill>
          </a:ln>
        </p:spPr>
        <p:txBody>
          <a:bodyPr wrap="square" rtlCol="0" anchor="ctr">
            <a:noAutofit/>
          </a:bodyPr>
          <a:lstStyle/>
          <a:p>
            <a:pPr marL="285750" indent="-285750">
              <a:buFont typeface="Arial" panose="020B0604020202020204" pitchFamily="34" charset="0"/>
              <a:buChar char="•"/>
            </a:pPr>
            <a:r>
              <a:rPr lang="en-US" dirty="0"/>
              <a:t>Sites will benefit from a national Learning Community that will draw from the networks of SIF, Third Sector, and AISP to exchange lessons and best practices</a:t>
            </a:r>
          </a:p>
        </p:txBody>
      </p:sp>
      <p:sp>
        <p:nvSpPr>
          <p:cNvPr id="32" name="TextBox 31"/>
          <p:cNvSpPr txBox="1"/>
          <p:nvPr/>
        </p:nvSpPr>
        <p:spPr>
          <a:xfrm>
            <a:off x="2990849" y="1828800"/>
            <a:ext cx="5495925" cy="1135955"/>
          </a:xfrm>
          <a:prstGeom prst="rect">
            <a:avLst/>
          </a:prstGeom>
          <a:noFill/>
          <a:ln>
            <a:solidFill>
              <a:schemeClr val="bg2"/>
            </a:solidFill>
          </a:ln>
        </p:spPr>
        <p:txBody>
          <a:bodyPr wrap="square" rtlCol="0" anchor="ctr">
            <a:noAutofit/>
          </a:bodyPr>
          <a:lstStyle/>
          <a:p>
            <a:pPr marL="285750" lvl="1" indent="-285750">
              <a:buFont typeface="Arial" panose="020B0604020202020204" pitchFamily="34" charset="0"/>
              <a:buChar char="•"/>
            </a:pPr>
            <a:r>
              <a:rPr lang="en-US" dirty="0"/>
              <a:t>Deliver three in-person 2.5-day training modules with pre/post work and individualized consultation between sessions</a:t>
            </a:r>
          </a:p>
        </p:txBody>
      </p:sp>
      <p:sp>
        <p:nvSpPr>
          <p:cNvPr id="22" name="Rectangle 21">
            <a:extLst>
              <a:ext uri="{FF2B5EF4-FFF2-40B4-BE49-F238E27FC236}">
                <a16:creationId xmlns:a16="http://schemas.microsoft.com/office/drawing/2014/main" id="{0A9BFA52-6BBD-47D8-BD4F-C0EC680EFBFB}"/>
              </a:ext>
            </a:extLst>
          </p:cNvPr>
          <p:cNvSpPr/>
          <p:nvPr/>
        </p:nvSpPr>
        <p:spPr>
          <a:xfrm>
            <a:off x="779863" y="3099556"/>
            <a:ext cx="2133600" cy="115222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29" name="TextBox 28">
            <a:extLst>
              <a:ext uri="{FF2B5EF4-FFF2-40B4-BE49-F238E27FC236}">
                <a16:creationId xmlns:a16="http://schemas.microsoft.com/office/drawing/2014/main" id="{5F300E14-DE81-45D6-90CB-C4223AB5A00B}"/>
              </a:ext>
            </a:extLst>
          </p:cNvPr>
          <p:cNvSpPr txBox="1"/>
          <p:nvPr/>
        </p:nvSpPr>
        <p:spPr>
          <a:xfrm>
            <a:off x="2990850" y="3102495"/>
            <a:ext cx="5495925" cy="1152220"/>
          </a:xfrm>
          <a:prstGeom prst="rect">
            <a:avLst/>
          </a:prstGeom>
          <a:noFill/>
          <a:ln>
            <a:solidFill>
              <a:schemeClr val="bg2"/>
            </a:solidFill>
          </a:ln>
        </p:spPr>
        <p:txBody>
          <a:bodyPr wrap="square" rtlCol="0" anchor="ctr">
            <a:noAutofit/>
          </a:bodyPr>
          <a:lstStyle/>
          <a:p>
            <a:pPr marL="274320" lvl="1" indent="-228600">
              <a:buFont typeface="Arial" charset="0"/>
              <a:buChar char="•"/>
            </a:pPr>
            <a:r>
              <a:rPr lang="en-US" dirty="0">
                <a:solidFill>
                  <a:srgbClr val="000000"/>
                </a:solidFill>
              </a:rPr>
              <a:t>Identify two-generation outcomes of interest for the development of outcomes-oriented contracts </a:t>
            </a:r>
          </a:p>
          <a:p>
            <a:pPr marL="274320" lvl="1" indent="-228600">
              <a:buFont typeface="Arial" charset="0"/>
              <a:buChar char="•"/>
            </a:pPr>
            <a:r>
              <a:rPr lang="en-US" dirty="0">
                <a:solidFill>
                  <a:srgbClr val="000000"/>
                </a:solidFill>
              </a:rPr>
              <a:t>PFS feasibility assessment and contracting blueprint</a:t>
            </a:r>
          </a:p>
          <a:p>
            <a:pPr marL="274320" lvl="1" indent="-228600">
              <a:buFont typeface="Arial" charset="0"/>
              <a:buChar char="•"/>
            </a:pPr>
            <a:r>
              <a:rPr lang="en-US" dirty="0">
                <a:solidFill>
                  <a:srgbClr val="000000"/>
                </a:solidFill>
              </a:rPr>
              <a:t>Select sites will move to PFS transaction structuring</a:t>
            </a:r>
          </a:p>
        </p:txBody>
      </p:sp>
      <p:sp>
        <p:nvSpPr>
          <p:cNvPr id="35" name="TextBox 34">
            <a:extLst>
              <a:ext uri="{FF2B5EF4-FFF2-40B4-BE49-F238E27FC236}">
                <a16:creationId xmlns:a16="http://schemas.microsoft.com/office/drawing/2014/main" id="{AEB37A13-A8B3-48E4-A354-A20DD3CA3E33}"/>
              </a:ext>
            </a:extLst>
          </p:cNvPr>
          <p:cNvSpPr txBox="1"/>
          <p:nvPr/>
        </p:nvSpPr>
        <p:spPr>
          <a:xfrm>
            <a:off x="783637" y="3469397"/>
            <a:ext cx="2125262" cy="400110"/>
          </a:xfrm>
          <a:prstGeom prst="rect">
            <a:avLst/>
          </a:prstGeom>
          <a:noFill/>
        </p:spPr>
        <p:txBody>
          <a:bodyPr wrap="square" rtlCol="0" anchor="ctr">
            <a:spAutoFit/>
          </a:bodyPr>
          <a:lstStyle/>
          <a:p>
            <a:pPr algn="ctr"/>
            <a:r>
              <a:rPr lang="en-US" sz="2000" dirty="0">
                <a:solidFill>
                  <a:schemeClr val="bg1"/>
                </a:solidFill>
              </a:rPr>
              <a:t>Third Sector</a:t>
            </a:r>
          </a:p>
        </p:txBody>
      </p:sp>
    </p:spTree>
    <p:extLst>
      <p:ext uri="{BB962C8B-B14F-4D97-AF65-F5344CB8AC3E}">
        <p14:creationId xmlns:p14="http://schemas.microsoft.com/office/powerpoint/2010/main" val="4106794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600" y="1768574"/>
            <a:ext cx="7905750" cy="3489226"/>
          </a:xfrm>
          <a:prstGeom prst="rect">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3" name="Text Placeholder 2"/>
          <p:cNvSpPr>
            <a:spLocks noGrp="1"/>
          </p:cNvSpPr>
          <p:nvPr>
            <p:ph type="body" sz="quarter" idx="15"/>
          </p:nvPr>
        </p:nvSpPr>
        <p:spPr>
          <a:xfrm>
            <a:off x="3346008" y="1063534"/>
            <a:ext cx="2452018" cy="307777"/>
          </a:xfrm>
        </p:spPr>
        <p:txBody>
          <a:bodyPr/>
          <a:lstStyle/>
          <a:p>
            <a:r>
              <a:rPr lang="en-US" dirty="0"/>
              <a:t>TA and services to be provided</a:t>
            </a:r>
          </a:p>
        </p:txBody>
      </p:sp>
      <p:sp>
        <p:nvSpPr>
          <p:cNvPr id="5" name="Title 4"/>
          <p:cNvSpPr>
            <a:spLocks noGrp="1"/>
          </p:cNvSpPr>
          <p:nvPr>
            <p:ph type="title"/>
          </p:nvPr>
        </p:nvSpPr>
        <p:spPr/>
        <p:txBody>
          <a:bodyPr/>
          <a:lstStyle/>
          <a:p>
            <a:r>
              <a:rPr lang="en-US" dirty="0"/>
              <a:t>AISP will deliver three in-person 2.5-day training modules with pre/post work and individualized consultation between sessions</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14</a:t>
            </a:fld>
            <a:endParaRPr lang="en-US"/>
          </a:p>
        </p:txBody>
      </p:sp>
      <p:sp>
        <p:nvSpPr>
          <p:cNvPr id="27" name="TextBox 26"/>
          <p:cNvSpPr txBox="1"/>
          <p:nvPr/>
        </p:nvSpPr>
        <p:spPr>
          <a:xfrm>
            <a:off x="866775" y="1907046"/>
            <a:ext cx="1905000" cy="400110"/>
          </a:xfrm>
          <a:prstGeom prst="rect">
            <a:avLst/>
          </a:prstGeom>
          <a:noFill/>
        </p:spPr>
        <p:txBody>
          <a:bodyPr wrap="square" rtlCol="0" anchor="ctr">
            <a:spAutoFit/>
          </a:bodyPr>
          <a:lstStyle/>
          <a:p>
            <a:pPr algn="ctr"/>
            <a:r>
              <a:rPr lang="en-US" sz="2000" dirty="0">
                <a:solidFill>
                  <a:schemeClr val="bg1"/>
                </a:solidFill>
              </a:rPr>
              <a:t>Third Sector</a:t>
            </a:r>
          </a:p>
        </p:txBody>
      </p:sp>
      <p:sp>
        <p:nvSpPr>
          <p:cNvPr id="2" name="Rectangle 1">
            <a:extLst>
              <a:ext uri="{FF2B5EF4-FFF2-40B4-BE49-F238E27FC236}">
                <a16:creationId xmlns:a16="http://schemas.microsoft.com/office/drawing/2014/main" id="{3692715F-DA2E-4F35-852E-F902F88CE6B2}"/>
              </a:ext>
            </a:extLst>
          </p:cNvPr>
          <p:cNvSpPr/>
          <p:nvPr/>
        </p:nvSpPr>
        <p:spPr>
          <a:xfrm>
            <a:off x="703263" y="2408161"/>
            <a:ext cx="7718424" cy="2585323"/>
          </a:xfrm>
          <a:prstGeom prst="rect">
            <a:avLst/>
          </a:prstGeom>
        </p:spPr>
        <p:txBody>
          <a:bodyPr wrap="square">
            <a:spAutoFit/>
          </a:bodyPr>
          <a:lstStyle/>
          <a:p>
            <a:pPr marL="45720" lvl="1"/>
            <a:endParaRPr lang="en-US" b="1" dirty="0">
              <a:solidFill>
                <a:srgbClr val="000000"/>
              </a:solidFill>
            </a:endParaRPr>
          </a:p>
          <a:p>
            <a:pPr marL="274320" lvl="1" indent="-228600">
              <a:buFont typeface="Arial" charset="0"/>
              <a:buChar char="•"/>
            </a:pPr>
            <a:r>
              <a:rPr lang="en-US" dirty="0">
                <a:solidFill>
                  <a:srgbClr val="000000"/>
                </a:solidFill>
              </a:rPr>
              <a:t>Support development of a fully-operable, sustainable IDS: </a:t>
            </a:r>
          </a:p>
          <a:p>
            <a:pPr marL="731520" lvl="2" indent="-228600">
              <a:buFont typeface="Arial" charset="0"/>
              <a:buChar char="•"/>
            </a:pPr>
            <a:r>
              <a:rPr lang="en-US" dirty="0">
                <a:solidFill>
                  <a:srgbClr val="000000"/>
                </a:solidFill>
              </a:rPr>
              <a:t>Establish governance and legal frameworks</a:t>
            </a:r>
          </a:p>
          <a:p>
            <a:pPr marL="731520" lvl="2" indent="-228600">
              <a:buFont typeface="Arial" charset="0"/>
              <a:buChar char="•"/>
            </a:pPr>
            <a:r>
              <a:rPr lang="en-US" dirty="0">
                <a:solidFill>
                  <a:srgbClr val="000000"/>
                </a:solidFill>
              </a:rPr>
              <a:t>Identify priority demonstration projects and data</a:t>
            </a:r>
          </a:p>
          <a:p>
            <a:pPr marL="731520" lvl="2" indent="-228600">
              <a:buFont typeface="Arial" charset="0"/>
              <a:buChar char="•"/>
            </a:pPr>
            <a:r>
              <a:rPr lang="en-US" dirty="0">
                <a:solidFill>
                  <a:srgbClr val="000000"/>
                </a:solidFill>
              </a:rPr>
              <a:t>Plan initial technology platforms</a:t>
            </a:r>
          </a:p>
          <a:p>
            <a:pPr marL="731520" lvl="2" indent="-228600">
              <a:buFont typeface="Arial" charset="0"/>
              <a:buChar char="•"/>
            </a:pPr>
            <a:r>
              <a:rPr lang="en-US" dirty="0">
                <a:solidFill>
                  <a:srgbClr val="000000"/>
                </a:solidFill>
              </a:rPr>
              <a:t>Identify initial funding and staffing for the demonstration phase</a:t>
            </a:r>
          </a:p>
          <a:p>
            <a:pPr marL="502920" lvl="2"/>
            <a:endParaRPr lang="en-US" dirty="0">
              <a:solidFill>
                <a:srgbClr val="000000"/>
              </a:solidFill>
            </a:endParaRPr>
          </a:p>
          <a:p>
            <a:pPr marL="274320" lvl="1" indent="-228600">
              <a:buFont typeface="Arial" charset="0"/>
              <a:buChar char="•"/>
            </a:pPr>
            <a:r>
              <a:rPr lang="en-US" dirty="0">
                <a:solidFill>
                  <a:srgbClr val="000000"/>
                </a:solidFill>
              </a:rPr>
              <a:t>Help navigate IDS development challenges specific to the context and stage of each IDS site</a:t>
            </a:r>
          </a:p>
        </p:txBody>
      </p:sp>
      <p:grpSp>
        <p:nvGrpSpPr>
          <p:cNvPr id="13" name="Group 12"/>
          <p:cNvGrpSpPr/>
          <p:nvPr/>
        </p:nvGrpSpPr>
        <p:grpSpPr>
          <a:xfrm>
            <a:off x="381000" y="1339373"/>
            <a:ext cx="2133600" cy="1152220"/>
            <a:chOff x="381000" y="1339373"/>
            <a:chExt cx="2133600" cy="1152220"/>
          </a:xfrm>
        </p:grpSpPr>
        <p:sp>
          <p:nvSpPr>
            <p:cNvPr id="10" name="Rectangle 9">
              <a:extLst>
                <a:ext uri="{FF2B5EF4-FFF2-40B4-BE49-F238E27FC236}">
                  <a16:creationId xmlns:a16="http://schemas.microsoft.com/office/drawing/2014/main" id="{0A9BFA52-6BBD-47D8-BD4F-C0EC680EFBFB}"/>
                </a:ext>
              </a:extLst>
            </p:cNvPr>
            <p:cNvSpPr/>
            <p:nvPr/>
          </p:nvSpPr>
          <p:spPr>
            <a:xfrm>
              <a:off x="381000" y="1339373"/>
              <a:ext cx="2133600" cy="115222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11" name="TextBox 10"/>
            <p:cNvSpPr txBox="1"/>
            <p:nvPr/>
          </p:nvSpPr>
          <p:spPr>
            <a:xfrm>
              <a:off x="474561" y="1673712"/>
              <a:ext cx="1905000" cy="400110"/>
            </a:xfrm>
            <a:prstGeom prst="rect">
              <a:avLst/>
            </a:prstGeom>
            <a:noFill/>
          </p:spPr>
          <p:txBody>
            <a:bodyPr wrap="square" rtlCol="0" anchor="ctr">
              <a:spAutoFit/>
            </a:bodyPr>
            <a:lstStyle/>
            <a:p>
              <a:pPr algn="ctr"/>
              <a:r>
                <a:rPr lang="en-US" sz="2000" dirty="0">
                  <a:solidFill>
                    <a:schemeClr val="bg1"/>
                  </a:solidFill>
                </a:rPr>
                <a:t>AISP</a:t>
              </a:r>
            </a:p>
          </p:txBody>
        </p:sp>
      </p:grpSp>
    </p:spTree>
    <p:extLst>
      <p:ext uri="{BB962C8B-B14F-4D97-AF65-F5344CB8AC3E}">
        <p14:creationId xmlns:p14="http://schemas.microsoft.com/office/powerpoint/2010/main" val="61966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346008" y="1063534"/>
            <a:ext cx="2452018" cy="307777"/>
          </a:xfrm>
        </p:spPr>
        <p:txBody>
          <a:bodyPr/>
          <a:lstStyle/>
          <a:p>
            <a:r>
              <a:rPr lang="en-US" dirty="0"/>
              <a:t>TA and services to be provided</a:t>
            </a:r>
          </a:p>
        </p:txBody>
      </p:sp>
      <p:sp>
        <p:nvSpPr>
          <p:cNvPr id="5" name="Title 4"/>
          <p:cNvSpPr>
            <a:spLocks noGrp="1"/>
          </p:cNvSpPr>
          <p:nvPr>
            <p:ph type="title"/>
          </p:nvPr>
        </p:nvSpPr>
        <p:spPr/>
        <p:txBody>
          <a:bodyPr/>
          <a:lstStyle/>
          <a:p>
            <a:r>
              <a:rPr lang="en-US" dirty="0"/>
              <a:t>Third Sector will work with sites to identify two-generation outcomes of interest for the development of outcomes-oriented contracts </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15</a:t>
            </a:fld>
            <a:endParaRPr lang="en-US"/>
          </a:p>
        </p:txBody>
      </p:sp>
      <p:sp>
        <p:nvSpPr>
          <p:cNvPr id="10" name="Rectangle 9"/>
          <p:cNvSpPr/>
          <p:nvPr/>
        </p:nvSpPr>
        <p:spPr>
          <a:xfrm>
            <a:off x="609600" y="1768574"/>
            <a:ext cx="7905750" cy="4098826"/>
          </a:xfrm>
          <a:prstGeom prst="rect">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grpSp>
        <p:nvGrpSpPr>
          <p:cNvPr id="11" name="Group 10"/>
          <p:cNvGrpSpPr/>
          <p:nvPr/>
        </p:nvGrpSpPr>
        <p:grpSpPr>
          <a:xfrm>
            <a:off x="381000" y="1339373"/>
            <a:ext cx="2133600" cy="1152220"/>
            <a:chOff x="381000" y="1339373"/>
            <a:chExt cx="2133600" cy="1152220"/>
          </a:xfrm>
        </p:grpSpPr>
        <p:sp>
          <p:nvSpPr>
            <p:cNvPr id="12" name="Rectangle 11">
              <a:extLst>
                <a:ext uri="{FF2B5EF4-FFF2-40B4-BE49-F238E27FC236}">
                  <a16:creationId xmlns:a16="http://schemas.microsoft.com/office/drawing/2014/main" id="{0A9BFA52-6BBD-47D8-BD4F-C0EC680EFBFB}"/>
                </a:ext>
              </a:extLst>
            </p:cNvPr>
            <p:cNvSpPr/>
            <p:nvPr/>
          </p:nvSpPr>
          <p:spPr>
            <a:xfrm>
              <a:off x="381000" y="1339373"/>
              <a:ext cx="2133600" cy="115222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13" name="TextBox 12"/>
            <p:cNvSpPr txBox="1"/>
            <p:nvPr/>
          </p:nvSpPr>
          <p:spPr>
            <a:xfrm>
              <a:off x="474561" y="1673712"/>
              <a:ext cx="1905000" cy="400110"/>
            </a:xfrm>
            <a:prstGeom prst="rect">
              <a:avLst/>
            </a:prstGeom>
            <a:noFill/>
          </p:spPr>
          <p:txBody>
            <a:bodyPr wrap="square" rtlCol="0" anchor="ctr">
              <a:spAutoFit/>
            </a:bodyPr>
            <a:lstStyle/>
            <a:p>
              <a:pPr algn="ctr"/>
              <a:r>
                <a:rPr lang="en-US" sz="2000" dirty="0">
                  <a:solidFill>
                    <a:schemeClr val="bg1"/>
                  </a:solidFill>
                </a:rPr>
                <a:t>Third Sector</a:t>
              </a:r>
            </a:p>
          </p:txBody>
        </p:sp>
      </p:grpSp>
      <p:sp>
        <p:nvSpPr>
          <p:cNvPr id="4" name="TextBox 3"/>
          <p:cNvSpPr txBox="1"/>
          <p:nvPr/>
        </p:nvSpPr>
        <p:spPr>
          <a:xfrm>
            <a:off x="650691" y="2554786"/>
            <a:ext cx="7926323" cy="350865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latin typeface="Calibri" charset="0"/>
                <a:ea typeface="Calibri" charset="0"/>
                <a:cs typeface="Calibri" charset="0"/>
              </a:rPr>
              <a:t>Third Sector will work with sites to explore readiness for outcomes-oriented contracting by addressing questions such as:</a:t>
            </a:r>
          </a:p>
          <a:p>
            <a:pPr marL="742950" lvl="1" indent="-285750">
              <a:buFont typeface="Arial" panose="020B0604020202020204" pitchFamily="34" charset="0"/>
              <a:buChar char="•"/>
            </a:pPr>
            <a:r>
              <a:rPr lang="en-US" dirty="0"/>
              <a:t>What outcomes should be prioritized? How is data on outcomes collected? </a:t>
            </a:r>
          </a:p>
          <a:p>
            <a:pPr marL="742950" lvl="1" indent="-285750">
              <a:buFont typeface="Arial" panose="020B0604020202020204" pitchFamily="34" charset="0"/>
              <a:buChar char="•"/>
            </a:pPr>
            <a:r>
              <a:rPr lang="en-US" dirty="0"/>
              <a:t>Who would a project serve? How is this population currently being served?</a:t>
            </a:r>
          </a:p>
          <a:p>
            <a:pPr marL="742950" lvl="1" indent="-285750">
              <a:buFont typeface="Arial" panose="020B0604020202020204" pitchFamily="34" charset="0"/>
              <a:buChar char="•"/>
            </a:pPr>
            <a:r>
              <a:rPr lang="en-US" dirty="0"/>
              <a:t>How could an evaluation of this population’s outcomes work? </a:t>
            </a:r>
          </a:p>
          <a:p>
            <a:pPr marL="742950" lvl="1" indent="-285750">
              <a:buFont typeface="Arial" panose="020B0604020202020204" pitchFamily="34" charset="0"/>
              <a:buChar char="•"/>
            </a:pPr>
            <a:r>
              <a:rPr lang="en-US" dirty="0"/>
              <a:t>Is there an intervention that can positively impact this population? </a:t>
            </a:r>
          </a:p>
          <a:p>
            <a:pPr marL="742950" lvl="1" indent="-285750">
              <a:buFont typeface="Arial" panose="020B0604020202020204" pitchFamily="34" charset="0"/>
              <a:buChar char="•"/>
            </a:pPr>
            <a:r>
              <a:rPr lang="en-US" dirty="0"/>
              <a:t>Do providers have the capacity to manage to priority outcomes? </a:t>
            </a:r>
          </a:p>
          <a:p>
            <a:pPr marL="742950" lvl="1" indent="-285750">
              <a:buFont typeface="Arial" panose="020B0604020202020204" pitchFamily="34" charset="0"/>
              <a:buChar char="•"/>
            </a:pPr>
            <a:r>
              <a:rPr lang="en-US" dirty="0"/>
              <a:t>What is the expected benefit of the intervention and appropriate “pricing” for prioritized outcomes? </a:t>
            </a:r>
          </a:p>
          <a:p>
            <a:pPr marL="742950" lvl="1" indent="-285750">
              <a:buFont typeface="Arial" panose="020B0604020202020204" pitchFamily="34" charset="0"/>
              <a:buChar char="•"/>
            </a:pPr>
            <a:endParaRPr lang="en-US" sz="800" dirty="0">
              <a:solidFill>
                <a:srgbClr val="000000"/>
              </a:solidFill>
              <a:latin typeface="Calibri" charset="0"/>
              <a:ea typeface="Calibri" charset="0"/>
              <a:cs typeface="Calibri" charset="0"/>
            </a:endParaRPr>
          </a:p>
          <a:p>
            <a:pPr marL="285750" indent="-285750">
              <a:buFont typeface="Arial" panose="020B0604020202020204" pitchFamily="34" charset="0"/>
              <a:buChar char="•"/>
            </a:pPr>
            <a:r>
              <a:rPr lang="en-GB" dirty="0">
                <a:latin typeface="Calibri" charset="0"/>
                <a:ea typeface="Calibri" charset="0"/>
                <a:cs typeface="Calibri" charset="0"/>
              </a:rPr>
              <a:t>Select sites that demonstrate sufficient readiness will move to transaction structuring (negotiation, drafting, execution of outcomes-oriented contract)</a:t>
            </a:r>
            <a:endParaRPr lang="en-US" dirty="0">
              <a:latin typeface="Calibri" charset="0"/>
              <a:ea typeface="Calibri" charset="0"/>
              <a:cs typeface="Calibri" charset="0"/>
            </a:endParaRPr>
          </a:p>
          <a:p>
            <a:pPr marL="342900" indent="-342900">
              <a:buFont typeface="+mj-lt"/>
              <a:buAutoNum type="arabicPeriod"/>
            </a:pPr>
            <a:endParaRPr lang="en-US" sz="1600"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5188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p:cNvSpPr>
            <a:spLocks noGrp="1"/>
          </p:cNvSpPr>
          <p:nvPr>
            <p:ph type="body" sz="quarter" idx="15"/>
          </p:nvPr>
        </p:nvSpPr>
        <p:spPr>
          <a:xfrm>
            <a:off x="3494665" y="1063534"/>
            <a:ext cx="2154692" cy="307777"/>
          </a:xfrm>
        </p:spPr>
        <p:txBody>
          <a:bodyPr/>
          <a:lstStyle/>
          <a:p>
            <a:r>
              <a:rPr lang="en-US" dirty="0"/>
              <a:t>Timeline and key activities</a:t>
            </a:r>
          </a:p>
        </p:txBody>
      </p:sp>
      <p:sp>
        <p:nvSpPr>
          <p:cNvPr id="5" name="Title 4"/>
          <p:cNvSpPr>
            <a:spLocks noGrp="1"/>
          </p:cNvSpPr>
          <p:nvPr>
            <p:ph type="title"/>
          </p:nvPr>
        </p:nvSpPr>
        <p:spPr>
          <a:xfrm>
            <a:off x="609910" y="152402"/>
            <a:ext cx="7927848" cy="789708"/>
          </a:xfrm>
        </p:spPr>
        <p:txBody>
          <a:bodyPr/>
          <a:lstStyle/>
          <a:p>
            <a:r>
              <a:rPr lang="en-US" dirty="0"/>
              <a:t>Services will begin in October 2017 and continue through December of 2019; customized workplans will be determined for each site</a:t>
            </a:r>
          </a:p>
        </p:txBody>
      </p:sp>
      <p:sp>
        <p:nvSpPr>
          <p:cNvPr id="6" name="Date Placeholder 5"/>
          <p:cNvSpPr>
            <a:spLocks noGrp="1"/>
          </p:cNvSpPr>
          <p:nvPr>
            <p:ph type="dt" sz="half" idx="20"/>
          </p:nvPr>
        </p:nvSpPr>
        <p:spPr/>
        <p:txBody>
          <a:bodyPr/>
          <a:lstStyle/>
          <a:p>
            <a:pPr lvl="0"/>
            <a:r>
              <a:rPr lang="en-US" noProof="0"/>
              <a:t>6/22/2017</a:t>
            </a:r>
            <a:endParaRPr lang="en-US" noProof="0" dirty="0"/>
          </a:p>
        </p:txBody>
      </p:sp>
      <p:sp>
        <p:nvSpPr>
          <p:cNvPr id="7" name="Footer Placeholder 6"/>
          <p:cNvSpPr>
            <a:spLocks noGrp="1"/>
          </p:cNvSpPr>
          <p:nvPr>
            <p:ph type="ftr" sz="quarter" idx="21"/>
          </p:nvPr>
        </p:nvSpPr>
        <p:spPr/>
        <p:txBody>
          <a:bodyPr/>
          <a:lstStyle/>
          <a:p>
            <a:pPr lvl="0"/>
            <a:r>
              <a:rPr lang="en-US" noProof="0"/>
              <a:t>BOSTON | SAN FRANCISCO | WASHINGTON DC          © THIRD SECTOR CAPITAL PARTNERS, INC.</a:t>
            </a:r>
            <a:endParaRPr lang="en-US" noProof="0" dirty="0"/>
          </a:p>
        </p:txBody>
      </p:sp>
      <p:sp>
        <p:nvSpPr>
          <p:cNvPr id="8" name="Slide Number Placeholder 7"/>
          <p:cNvSpPr>
            <a:spLocks noGrp="1"/>
          </p:cNvSpPr>
          <p:nvPr>
            <p:ph type="sldNum" sz="quarter" idx="22"/>
          </p:nvPr>
        </p:nvSpPr>
        <p:spPr/>
        <p:txBody>
          <a:bodyPr/>
          <a:lstStyle/>
          <a:p>
            <a:pPr lvl="0"/>
            <a:fld id="{DA0793FB-C4C3-534D-8179-FE2E76B41AD2}" type="slidenum">
              <a:rPr lang="en-US" noProof="0" smtClean="0"/>
              <a:pPr lvl="0"/>
              <a:t>16</a:t>
            </a:fld>
            <a:endParaRPr lang="en-US" noProof="0" dirty="0"/>
          </a:p>
        </p:txBody>
      </p:sp>
      <p:sp>
        <p:nvSpPr>
          <p:cNvPr id="22" name="Rectangle 21"/>
          <p:cNvSpPr/>
          <p:nvPr/>
        </p:nvSpPr>
        <p:spPr>
          <a:xfrm>
            <a:off x="685605" y="1591045"/>
            <a:ext cx="2389322" cy="347472"/>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Calibri"/>
              </a:rPr>
              <a:t>Oct – Dec </a:t>
            </a:r>
            <a:r>
              <a:rPr kumimoji="0" lang="en-US" sz="1400" b="1" i="0" u="none" strike="noStrike" kern="1200" cap="none" spc="0" normalizeH="0" baseline="0" noProof="0" dirty="0">
                <a:ln>
                  <a:noFill/>
                </a:ln>
                <a:solidFill>
                  <a:srgbClr val="000000"/>
                </a:solidFill>
                <a:effectLst/>
                <a:uLnTx/>
                <a:uFillTx/>
                <a:latin typeface="Calibri"/>
                <a:ea typeface="+mn-ea"/>
                <a:cs typeface="+mn-cs"/>
              </a:rPr>
              <a:t>2017</a:t>
            </a:r>
          </a:p>
        </p:txBody>
      </p:sp>
      <p:sp>
        <p:nvSpPr>
          <p:cNvPr id="35" name="Rectangle 34"/>
          <p:cNvSpPr/>
          <p:nvPr/>
        </p:nvSpPr>
        <p:spPr>
          <a:xfrm>
            <a:off x="5972525" y="1591045"/>
            <a:ext cx="2417547" cy="347472"/>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a:ea typeface="+mn-ea"/>
                <a:cs typeface="+mn-cs"/>
              </a:rPr>
              <a:t>Jan – Dec 2019</a:t>
            </a:r>
          </a:p>
        </p:txBody>
      </p:sp>
      <p:sp>
        <p:nvSpPr>
          <p:cNvPr id="20" name="Isosceles Triangle 19"/>
          <p:cNvSpPr/>
          <p:nvPr/>
        </p:nvSpPr>
        <p:spPr>
          <a:xfrm rot="5400000">
            <a:off x="8286954" y="1585528"/>
            <a:ext cx="453327" cy="346364"/>
          </a:xfrm>
          <a:prstGeom prst="triangle">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Calibri"/>
              <a:ea typeface="+mn-ea"/>
              <a:cs typeface="+mn-cs"/>
            </a:endParaRPr>
          </a:p>
        </p:txBody>
      </p:sp>
      <p:grpSp>
        <p:nvGrpSpPr>
          <p:cNvPr id="18" name="Group 17"/>
          <p:cNvGrpSpPr/>
          <p:nvPr/>
        </p:nvGrpSpPr>
        <p:grpSpPr>
          <a:xfrm>
            <a:off x="5693416" y="2326798"/>
            <a:ext cx="365485" cy="416402"/>
            <a:chOff x="5319970" y="2420778"/>
            <a:chExt cx="365485" cy="416402"/>
          </a:xfrm>
        </p:grpSpPr>
        <p:sp>
          <p:nvSpPr>
            <p:cNvPr id="26" name="Isosceles Triangle 25"/>
            <p:cNvSpPr/>
            <p:nvPr/>
          </p:nvSpPr>
          <p:spPr>
            <a:xfrm>
              <a:off x="5410200" y="2654300"/>
              <a:ext cx="182880" cy="182880"/>
            </a:xfrm>
            <a:prstGeom prst="ellips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Rectangle 26"/>
            <p:cNvSpPr>
              <a:spLocks noChangeArrowheads="1"/>
            </p:cNvSpPr>
            <p:nvPr>
              <p:custDataLst>
                <p:tags r:id="rId9"/>
              </p:custDataLst>
            </p:nvPr>
          </p:nvSpPr>
          <p:spPr bwMode="gray">
            <a:xfrm>
              <a:off x="5319970" y="2420778"/>
              <a:ext cx="365485"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effectLst/>
                  <a:uLnTx/>
                  <a:uFillTx/>
                  <a:latin typeface="Calibri"/>
                  <a:ea typeface="Batang" charset="-127"/>
                  <a:cs typeface="+mn-cs"/>
                </a:rPr>
                <a:t>2019</a:t>
              </a:r>
              <a:endParaRPr kumimoji="0" lang="en-US" altLang="en-US" sz="1400" b="0" i="0" u="none" strike="noStrike" kern="1200" cap="none" spc="0" normalizeH="0" baseline="0" noProof="0" dirty="0">
                <a:ln>
                  <a:noFill/>
                </a:ln>
                <a:effectLst/>
                <a:uLnTx/>
                <a:uFillTx/>
                <a:latin typeface="Calibri"/>
                <a:cs typeface="+mn-cs"/>
              </a:endParaRPr>
            </a:p>
          </p:txBody>
        </p:sp>
      </p:grpSp>
      <p:grpSp>
        <p:nvGrpSpPr>
          <p:cNvPr id="12" name="Group 11"/>
          <p:cNvGrpSpPr/>
          <p:nvPr/>
        </p:nvGrpSpPr>
        <p:grpSpPr>
          <a:xfrm>
            <a:off x="3346647" y="2111355"/>
            <a:ext cx="2365399" cy="527205"/>
            <a:chOff x="3258515" y="2215635"/>
            <a:chExt cx="2063025" cy="527205"/>
          </a:xfrm>
        </p:grpSpPr>
        <p:sp>
          <p:nvSpPr>
            <p:cNvPr id="24" name="Line 23"/>
            <p:cNvSpPr>
              <a:spLocks noChangeShapeType="1"/>
            </p:cNvSpPr>
            <p:nvPr>
              <p:custDataLst>
                <p:tags r:id="rId7"/>
              </p:custDataLst>
            </p:nvPr>
          </p:nvSpPr>
          <p:spPr bwMode="gray">
            <a:xfrm>
              <a:off x="3258515" y="2742840"/>
              <a:ext cx="2063025" cy="0"/>
            </a:xfrm>
            <a:prstGeom prst="line">
              <a:avLst/>
            </a:prstGeom>
            <a:noFill/>
            <a:ln w="38100" cmpd="sng">
              <a:solidFill>
                <a:schemeClr val="bg1">
                  <a:lumMod val="50000"/>
                </a:schemeClr>
              </a:solidFill>
              <a:round/>
              <a:headEnd type="oval"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wrap="none" lIns="45720" rIns="4572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1" u="none" strike="noStrike" kern="1200" cap="none" spc="0" normalizeH="0" baseline="0" noProof="0" dirty="0">
                <a:ln>
                  <a:noFill/>
                </a:ln>
                <a:solidFill>
                  <a:srgbClr val="000000"/>
                </a:solidFill>
                <a:effectLst/>
                <a:uLnTx/>
                <a:uFillTx/>
                <a:latin typeface="Calibri"/>
                <a:ea typeface="+mn-ea"/>
                <a:cs typeface="+mn-cs"/>
              </a:endParaRPr>
            </a:p>
          </p:txBody>
        </p:sp>
        <p:sp>
          <p:nvSpPr>
            <p:cNvPr id="14" name="Rectangle 13"/>
            <p:cNvSpPr>
              <a:spLocks noChangeArrowheads="1"/>
            </p:cNvSpPr>
            <p:nvPr>
              <p:custDataLst>
                <p:tags r:id="rId8"/>
              </p:custDataLst>
            </p:nvPr>
          </p:nvSpPr>
          <p:spPr bwMode="gray">
            <a:xfrm>
              <a:off x="3808318" y="2215635"/>
              <a:ext cx="96345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baseline="0" noProof="0" dirty="0">
                  <a:ln>
                    <a:noFill/>
                  </a:ln>
                  <a:effectLst/>
                  <a:uLnTx/>
                  <a:uFillTx/>
                  <a:latin typeface="Calibri"/>
                  <a:ea typeface="Batang" charset="-127"/>
                </a:rPr>
                <a:t>IDS Training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baseline="0" noProof="0" dirty="0">
                  <a:ln>
                    <a:noFill/>
                  </a:ln>
                  <a:effectLst/>
                  <a:uLnTx/>
                  <a:uFillTx/>
                  <a:latin typeface="Calibri"/>
                  <a:ea typeface="Batang" charset="-127"/>
                </a:rPr>
                <a:t>PFS</a:t>
              </a:r>
              <a:r>
                <a:rPr kumimoji="0" lang="en-US" altLang="ko-KR" sz="1400" i="1" u="none" strike="noStrike" kern="1200" cap="none" spc="0" normalizeH="0" noProof="0" dirty="0">
                  <a:ln>
                    <a:noFill/>
                  </a:ln>
                  <a:effectLst/>
                  <a:uLnTx/>
                  <a:uFillTx/>
                  <a:latin typeface="Calibri"/>
                  <a:ea typeface="Batang" charset="-127"/>
                </a:rPr>
                <a:t> </a:t>
              </a:r>
              <a:r>
                <a:rPr lang="en-US" altLang="ko-KR" sz="1400" i="1" noProof="0" dirty="0">
                  <a:latin typeface="Calibri"/>
                  <a:ea typeface="Batang" charset="-127"/>
                </a:rPr>
                <a:t>Feasibility</a:t>
              </a:r>
              <a:endParaRPr kumimoji="0" lang="en-US" altLang="en-US" sz="1400" i="1" u="none" strike="noStrike" kern="1200" cap="none" spc="0" normalizeH="0" baseline="0" noProof="0" dirty="0">
                <a:ln>
                  <a:noFill/>
                </a:ln>
                <a:effectLst/>
                <a:uLnTx/>
                <a:uFillTx/>
                <a:latin typeface="Calibri"/>
              </a:endParaRPr>
            </a:p>
          </p:txBody>
        </p:sp>
      </p:grpSp>
      <p:sp>
        <p:nvSpPr>
          <p:cNvPr id="17" name="Line 23"/>
          <p:cNvSpPr>
            <a:spLocks noChangeShapeType="1"/>
          </p:cNvSpPr>
          <p:nvPr>
            <p:custDataLst>
              <p:tags r:id="rId1"/>
            </p:custDataLst>
          </p:nvPr>
        </p:nvSpPr>
        <p:spPr bwMode="gray">
          <a:xfrm>
            <a:off x="697487" y="2648860"/>
            <a:ext cx="2375203" cy="0"/>
          </a:xfrm>
          <a:prstGeom prst="line">
            <a:avLst/>
          </a:prstGeom>
          <a:solidFill>
            <a:schemeClr val="bg1">
              <a:lumMod val="95000"/>
            </a:schemeClr>
          </a:solidFill>
          <a:ln w="38100" cmpd="sng">
            <a:solidFill>
              <a:schemeClr val="bg1">
                <a:lumMod val="50000"/>
              </a:schemeClr>
            </a:solidFill>
            <a:round/>
            <a:headEnd type="oval" w="med" len="sm"/>
            <a:tailEnd type="triangle" w="med" len="sm"/>
          </a:ln>
          <a:effectLst/>
          <a:extLs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wrap="none" lIns="45720" rIns="4572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Rectangle 12"/>
          <p:cNvSpPr>
            <a:spLocks noChangeArrowheads="1"/>
          </p:cNvSpPr>
          <p:nvPr>
            <p:custDataLst>
              <p:tags r:id="rId2"/>
            </p:custDataLst>
          </p:nvPr>
        </p:nvSpPr>
        <p:spPr bwMode="gray">
          <a:xfrm>
            <a:off x="1335429" y="2111355"/>
            <a:ext cx="1099340" cy="430887"/>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baseline="0" noProof="0" dirty="0">
                <a:ln>
                  <a:noFill/>
                </a:ln>
                <a:solidFill>
                  <a:srgbClr val="000000"/>
                </a:solidFill>
                <a:effectLst/>
                <a:uLnTx/>
                <a:uFillTx/>
                <a:latin typeface="Calibri"/>
                <a:ea typeface="Batang" charset="-127"/>
                <a:cs typeface="+mn-cs"/>
              </a:rPr>
              <a:t>Kickoff</a:t>
            </a:r>
            <a:r>
              <a:rPr kumimoji="0" lang="en-US" altLang="ko-KR" sz="1400" i="1" u="none" strike="noStrike" kern="1200" cap="none" spc="0" normalizeH="0" noProof="0" dirty="0">
                <a:ln>
                  <a:noFill/>
                </a:ln>
                <a:solidFill>
                  <a:srgbClr val="000000"/>
                </a:solidFill>
                <a:effectLst/>
                <a:uLnTx/>
                <a:uFillTx/>
                <a:latin typeface="Calibri"/>
                <a:ea typeface="Batang" charset="-127"/>
                <a:cs typeface="+mn-cs"/>
              </a:rPr>
              <a:t>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noProof="0" dirty="0">
                <a:ln>
                  <a:noFill/>
                </a:ln>
                <a:solidFill>
                  <a:srgbClr val="000000"/>
                </a:solidFill>
                <a:effectLst/>
                <a:uLnTx/>
                <a:uFillTx/>
                <a:latin typeface="Calibri"/>
                <a:ea typeface="Batang" charset="-127"/>
                <a:cs typeface="+mn-cs"/>
              </a:rPr>
              <a:t>Work Planning</a:t>
            </a:r>
            <a:endParaRPr kumimoji="0" lang="en-US" altLang="en-US" sz="1400" i="1" u="none" strike="noStrike" kern="1200" cap="none" spc="0" normalizeH="0" baseline="0" noProof="0" dirty="0">
              <a:ln>
                <a:noFill/>
              </a:ln>
              <a:solidFill>
                <a:srgbClr val="000000"/>
              </a:solidFill>
              <a:effectLst/>
              <a:uLnTx/>
              <a:uFillTx/>
              <a:latin typeface="Calibri"/>
              <a:cs typeface="+mn-cs"/>
            </a:endParaRPr>
          </a:p>
        </p:txBody>
      </p:sp>
      <p:sp>
        <p:nvSpPr>
          <p:cNvPr id="21" name="Rectangle 20"/>
          <p:cNvSpPr/>
          <p:nvPr/>
        </p:nvSpPr>
        <p:spPr>
          <a:xfrm>
            <a:off x="697487" y="2905900"/>
            <a:ext cx="2377440" cy="296150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t"/>
          <a:lstStyle/>
          <a:p>
            <a:pPr lvl="0">
              <a:lnSpc>
                <a:spcPct val="80000"/>
              </a:lnSpc>
              <a:defRPr/>
            </a:pPr>
            <a:endParaRPr lang="en-US" sz="1400" dirty="0">
              <a:solidFill>
                <a:sysClr val="windowText" lastClr="000000"/>
              </a:solidFill>
            </a:endParaRPr>
          </a:p>
          <a:p>
            <a:pPr marL="285750" lvl="0" indent="-285750">
              <a:lnSpc>
                <a:spcPct val="80000"/>
              </a:lnSpc>
              <a:buFont typeface="Arial" panose="020B0604020202020204" pitchFamily="34" charset="0"/>
              <a:buChar char="•"/>
              <a:defRPr/>
            </a:pPr>
            <a:r>
              <a:rPr lang="en-US" sz="1400" dirty="0">
                <a:solidFill>
                  <a:sysClr val="windowText" lastClr="000000"/>
                </a:solidFill>
              </a:rPr>
              <a:t>Onboard key staff to lead IDS development and PFS feasibility efforts</a:t>
            </a:r>
          </a:p>
          <a:p>
            <a:pPr marL="285750" lvl="0" indent="-285750">
              <a:lnSpc>
                <a:spcPct val="80000"/>
              </a:lnSpc>
              <a:buFont typeface="Arial" panose="020B0604020202020204" pitchFamily="34" charset="0"/>
              <a:buChar char="•"/>
              <a:defRPr/>
            </a:pPr>
            <a:endParaRPr lang="en-US" sz="1400" dirty="0">
              <a:solidFill>
                <a:sysClr val="windowText" lastClr="000000"/>
              </a:solidFill>
            </a:endParaRPr>
          </a:p>
          <a:p>
            <a:pPr marL="285750" lvl="0" indent="-285750">
              <a:lnSpc>
                <a:spcPct val="80000"/>
              </a:lnSpc>
              <a:buFont typeface="Arial" panose="020B0604020202020204" pitchFamily="34" charset="0"/>
              <a:buChar char="•"/>
              <a:defRPr/>
            </a:pPr>
            <a:r>
              <a:rPr lang="en-US" sz="1400" dirty="0">
                <a:solidFill>
                  <a:sysClr val="windowText" lastClr="000000"/>
                </a:solidFill>
              </a:rPr>
              <a:t>Kickoff engagement and develop a customized TA work plan for each recipient</a:t>
            </a:r>
          </a:p>
          <a:p>
            <a:pPr marL="285750" lvl="0" indent="-285750">
              <a:lnSpc>
                <a:spcPct val="80000"/>
              </a:lnSpc>
              <a:buFont typeface="Arial" panose="020B0604020202020204" pitchFamily="34" charset="0"/>
              <a:buChar char="•"/>
              <a:defRPr/>
            </a:pPr>
            <a:endParaRPr lang="en-US" sz="1400" dirty="0">
              <a:solidFill>
                <a:sysClr val="windowText" lastClr="000000"/>
              </a:solidFill>
            </a:endParaRPr>
          </a:p>
          <a:p>
            <a:pPr marL="285750" lvl="0" indent="-285750">
              <a:lnSpc>
                <a:spcPct val="80000"/>
              </a:lnSpc>
              <a:buFont typeface="Arial" panose="020B0604020202020204" pitchFamily="34" charset="0"/>
              <a:buChar char="•"/>
              <a:defRPr/>
            </a:pPr>
            <a:endParaRPr lang="en-US" sz="1200" dirty="0">
              <a:solidFill>
                <a:sysClr val="windowText" lastClr="000000"/>
              </a:solidFill>
            </a:endParaRPr>
          </a:p>
          <a:p>
            <a:pPr marL="285750" lvl="0" indent="-285750">
              <a:lnSpc>
                <a:spcPct val="80000"/>
              </a:lnSpc>
              <a:buFont typeface="Arial" panose="020B0604020202020204" pitchFamily="34" charset="0"/>
              <a:buChar char="•"/>
              <a:defRPr/>
            </a:pPr>
            <a:endParaRPr lang="en-US" sz="1200" dirty="0">
              <a:solidFill>
                <a:sysClr val="windowText" lastClr="000000"/>
              </a:solidFill>
            </a:endParaRPr>
          </a:p>
          <a:p>
            <a:pPr marL="285750" lvl="0" indent="-285750">
              <a:lnSpc>
                <a:spcPct val="80000"/>
              </a:lnSpc>
              <a:buFont typeface="Arial" panose="020B0604020202020204" pitchFamily="34" charset="0"/>
              <a:buChar char="•"/>
              <a:defRPr/>
            </a:pPr>
            <a:endParaRPr lang="en-US" sz="1200" dirty="0">
              <a:solidFill>
                <a:sysClr val="windowText" lastClr="000000"/>
              </a:solidFill>
            </a:endParaRPr>
          </a:p>
          <a:p>
            <a:pPr marL="285750" lvl="0" indent="-285750">
              <a:lnSpc>
                <a:spcPct val="80000"/>
              </a:lnSpc>
              <a:buFont typeface="Arial" panose="020B0604020202020204" pitchFamily="34" charset="0"/>
              <a:buChar char="•"/>
              <a:defRPr/>
            </a:pPr>
            <a:endParaRPr lang="en-US" sz="1200" dirty="0">
              <a:solidFill>
                <a:sysClr val="windowText" lastClr="000000"/>
              </a:solidFill>
            </a:endParaRPr>
          </a:p>
        </p:txBody>
      </p:sp>
      <p:grpSp>
        <p:nvGrpSpPr>
          <p:cNvPr id="11" name="Group 10"/>
          <p:cNvGrpSpPr/>
          <p:nvPr/>
        </p:nvGrpSpPr>
        <p:grpSpPr>
          <a:xfrm>
            <a:off x="6053697" y="2108117"/>
            <a:ext cx="2338837" cy="540743"/>
            <a:chOff x="5715623" y="2202097"/>
            <a:chExt cx="2336414" cy="540743"/>
          </a:xfrm>
        </p:grpSpPr>
        <p:sp>
          <p:nvSpPr>
            <p:cNvPr id="15" name="Rectangle 14"/>
            <p:cNvSpPr>
              <a:spLocks noChangeArrowheads="1"/>
            </p:cNvSpPr>
            <p:nvPr>
              <p:custDataLst>
                <p:tags r:id="rId5"/>
              </p:custDataLst>
            </p:nvPr>
          </p:nvSpPr>
          <p:spPr bwMode="gray">
            <a:xfrm>
              <a:off x="5715624" y="2202097"/>
              <a:ext cx="230471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baseline="0" noProof="0" dirty="0">
                  <a:ln>
                    <a:noFill/>
                  </a:ln>
                  <a:effectLst/>
                  <a:uLnTx/>
                  <a:uFillTx/>
                  <a:latin typeface="Calibri"/>
                  <a:ea typeface="Batang" charset="-127"/>
                  <a:cs typeface="+mn-cs"/>
                </a:rPr>
                <a:t>IDS Training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400" i="1" u="none" strike="noStrike" kern="1200" cap="none" spc="0" normalizeH="0" baseline="0" noProof="0" dirty="0">
                  <a:ln>
                    <a:noFill/>
                  </a:ln>
                  <a:effectLst/>
                  <a:uLnTx/>
                  <a:uFillTx/>
                  <a:latin typeface="Calibri"/>
                  <a:ea typeface="Batang" charset="-127"/>
                  <a:cs typeface="+mn-cs"/>
                </a:rPr>
                <a:t>PFS Transaction</a:t>
              </a:r>
              <a:r>
                <a:rPr kumimoji="0" lang="en-US" altLang="ko-KR" sz="1400" i="1" u="none" strike="noStrike" kern="1200" cap="none" spc="0" normalizeH="0" noProof="0" dirty="0">
                  <a:ln>
                    <a:noFill/>
                  </a:ln>
                  <a:effectLst/>
                  <a:uLnTx/>
                  <a:uFillTx/>
                  <a:latin typeface="Calibri"/>
                  <a:ea typeface="Batang" charset="-127"/>
                  <a:cs typeface="+mn-cs"/>
                </a:rPr>
                <a:t> </a:t>
              </a:r>
              <a:r>
                <a:rPr kumimoji="0" lang="en-US" altLang="ko-KR" sz="1400" i="1" u="none" strike="noStrike" kern="1200" cap="none" spc="0" normalizeH="0" baseline="0" noProof="0" dirty="0">
                  <a:ln>
                    <a:noFill/>
                  </a:ln>
                  <a:effectLst/>
                  <a:uLnTx/>
                  <a:uFillTx/>
                  <a:latin typeface="Calibri"/>
                  <a:ea typeface="Batang" charset="-127"/>
                  <a:cs typeface="+mn-cs"/>
                </a:rPr>
                <a:t>Structuring</a:t>
              </a:r>
            </a:p>
          </p:txBody>
        </p:sp>
        <p:sp>
          <p:nvSpPr>
            <p:cNvPr id="30" name="Line 23"/>
            <p:cNvSpPr>
              <a:spLocks noChangeShapeType="1"/>
            </p:cNvSpPr>
            <p:nvPr>
              <p:custDataLst>
                <p:tags r:id="rId6"/>
              </p:custDataLst>
            </p:nvPr>
          </p:nvSpPr>
          <p:spPr bwMode="gray">
            <a:xfrm>
              <a:off x="5715623" y="2732540"/>
              <a:ext cx="2336414" cy="10300"/>
            </a:xfrm>
            <a:prstGeom prst="line">
              <a:avLst/>
            </a:prstGeom>
            <a:noFill/>
            <a:ln w="38100" cmpd="sng">
              <a:solidFill>
                <a:schemeClr val="bg1">
                  <a:lumMod val="50000"/>
                </a:schemeClr>
              </a:solidFill>
              <a:round/>
              <a:headEnd type="oval"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wrap="none" lIns="45720" rIns="4572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1" u="none" strike="noStrike" kern="1200" cap="none" spc="0" normalizeH="0" baseline="0" noProof="0" dirty="0">
                <a:ln>
                  <a:noFill/>
                </a:ln>
                <a:solidFill>
                  <a:srgbClr val="000000"/>
                </a:solidFill>
                <a:effectLst/>
                <a:uLnTx/>
                <a:uFillTx/>
                <a:latin typeface="Calibri"/>
                <a:ea typeface="+mn-ea"/>
                <a:cs typeface="+mn-cs"/>
              </a:endParaRPr>
            </a:p>
          </p:txBody>
        </p:sp>
      </p:grpSp>
      <p:sp>
        <p:nvSpPr>
          <p:cNvPr id="29" name="Rectangle 28"/>
          <p:cNvSpPr/>
          <p:nvPr/>
        </p:nvSpPr>
        <p:spPr>
          <a:xfrm>
            <a:off x="3213672" y="1591045"/>
            <a:ext cx="2577528" cy="347472"/>
          </a:xfrm>
          <a:prstGeom prst="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Calibri"/>
              </a:rPr>
              <a:t>Jan – Dec 2018</a:t>
            </a:r>
            <a:endParaRPr kumimoji="0" lang="en-US" sz="1400" b="1" i="0" u="none" strike="noStrike" kern="1200" cap="none" spc="0" normalizeH="0" baseline="0" noProof="0" dirty="0">
              <a:ln>
                <a:noFill/>
              </a:ln>
              <a:solidFill>
                <a:schemeClr val="tx1"/>
              </a:solidFill>
              <a:effectLst/>
              <a:uLnTx/>
              <a:uFillTx/>
              <a:latin typeface="Calibri"/>
            </a:endParaRPr>
          </a:p>
        </p:txBody>
      </p:sp>
      <p:grpSp>
        <p:nvGrpSpPr>
          <p:cNvPr id="3" name="Group 2"/>
          <p:cNvGrpSpPr/>
          <p:nvPr/>
        </p:nvGrpSpPr>
        <p:grpSpPr>
          <a:xfrm>
            <a:off x="3013527" y="2320484"/>
            <a:ext cx="365485" cy="404637"/>
            <a:chOff x="3000556" y="2706008"/>
            <a:chExt cx="365485" cy="404637"/>
          </a:xfrm>
        </p:grpSpPr>
        <p:sp>
          <p:nvSpPr>
            <p:cNvPr id="2" name="Oval 1"/>
            <p:cNvSpPr>
              <a:spLocks noChangeAspect="1"/>
            </p:cNvSpPr>
            <p:nvPr/>
          </p:nvSpPr>
          <p:spPr>
            <a:xfrm>
              <a:off x="3085845" y="2927765"/>
              <a:ext cx="182880" cy="182880"/>
            </a:xfrm>
            <a:prstGeom prst="ellips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37" name="Rectangle 36"/>
            <p:cNvSpPr>
              <a:spLocks noChangeArrowheads="1"/>
            </p:cNvSpPr>
            <p:nvPr>
              <p:custDataLst>
                <p:tags r:id="rId4"/>
              </p:custDataLst>
            </p:nvPr>
          </p:nvSpPr>
          <p:spPr bwMode="gray">
            <a:xfrm>
              <a:off x="3000556" y="2706008"/>
              <a:ext cx="365485"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effectLst/>
                  <a:uLnTx/>
                  <a:uFillTx/>
                  <a:latin typeface="Calibri"/>
                  <a:ea typeface="Batang" charset="-127"/>
                  <a:cs typeface="+mn-cs"/>
                </a:rPr>
                <a:t>2018</a:t>
              </a:r>
              <a:endParaRPr kumimoji="0" lang="en-US" altLang="en-US" sz="1400" b="0" i="0" u="none" strike="noStrike" kern="1200" cap="none" spc="0" normalizeH="0" baseline="0" noProof="0" dirty="0">
                <a:ln>
                  <a:noFill/>
                </a:ln>
                <a:effectLst/>
                <a:uLnTx/>
                <a:uFillTx/>
                <a:latin typeface="Calibri"/>
              </a:endParaRPr>
            </a:p>
          </p:txBody>
        </p:sp>
      </p:grpSp>
      <p:sp>
        <p:nvSpPr>
          <p:cNvPr id="36" name="Rectangle 35"/>
          <p:cNvSpPr/>
          <p:nvPr/>
        </p:nvSpPr>
        <p:spPr>
          <a:xfrm>
            <a:off x="3346647" y="2895600"/>
            <a:ext cx="2421471" cy="297180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t"/>
          <a:lstStyle/>
          <a:p>
            <a:pPr marL="285750" lvl="0" indent="-285750">
              <a:lnSpc>
                <a:spcPct val="80000"/>
              </a:lnSpc>
              <a:buFont typeface="Arial" panose="020B0604020202020204" pitchFamily="34" charset="0"/>
              <a:buChar char="•"/>
              <a:defRPr/>
            </a:pPr>
            <a:endParaRPr lang="en-US" sz="1400" dirty="0">
              <a:solidFill>
                <a:schemeClr val="tx1"/>
              </a:solidFill>
            </a:endParaRPr>
          </a:p>
          <a:p>
            <a:pPr marL="285750" lvl="0" indent="-285750">
              <a:lnSpc>
                <a:spcPct val="80000"/>
              </a:lnSpc>
              <a:buFont typeface="Arial" panose="020B0604020202020204" pitchFamily="34" charset="0"/>
              <a:buChar char="•"/>
              <a:defRPr/>
            </a:pPr>
            <a:r>
              <a:rPr lang="en-US" sz="1400" dirty="0">
                <a:solidFill>
                  <a:schemeClr val="tx1"/>
                </a:solidFill>
              </a:rPr>
              <a:t>Formal IDS training and TA focused on IDS Governance and Research &amp; Outcomes Measurement</a:t>
            </a:r>
          </a:p>
          <a:p>
            <a:pPr lvl="0">
              <a:lnSpc>
                <a:spcPct val="80000"/>
              </a:lnSpc>
              <a:defRPr/>
            </a:pPr>
            <a:endParaRPr lang="en-US" sz="1400" dirty="0">
              <a:solidFill>
                <a:schemeClr val="tx1"/>
              </a:solidFill>
            </a:endParaRPr>
          </a:p>
          <a:p>
            <a:pPr marL="285750" lvl="0" indent="-285750">
              <a:lnSpc>
                <a:spcPct val="80000"/>
              </a:lnSpc>
              <a:buFont typeface="Arial" panose="020B0604020202020204" pitchFamily="34" charset="0"/>
              <a:buChar char="•"/>
              <a:defRPr/>
            </a:pPr>
            <a:r>
              <a:rPr lang="en-US" sz="1400" dirty="0">
                <a:solidFill>
                  <a:schemeClr val="tx1"/>
                </a:solidFill>
              </a:rPr>
              <a:t>Provide communities with PFS feasibility assessment focused on two-gen outcomes and offer actionable next steps</a:t>
            </a:r>
            <a:endParaRPr lang="en-US" sz="1200" dirty="0">
              <a:solidFill>
                <a:schemeClr val="bg1">
                  <a:lumMod val="50000"/>
                </a:schemeClr>
              </a:solidFill>
            </a:endParaRPr>
          </a:p>
          <a:p>
            <a:pPr marL="285750" lvl="0" indent="-285750">
              <a:lnSpc>
                <a:spcPct val="80000"/>
              </a:lnSpc>
              <a:buFont typeface="Arial" panose="020B0604020202020204" pitchFamily="34" charset="0"/>
              <a:buChar char="•"/>
              <a:defRPr/>
            </a:pPr>
            <a:endParaRPr lang="en-US" sz="1200" dirty="0">
              <a:solidFill>
                <a:schemeClr val="bg1">
                  <a:lumMod val="50000"/>
                </a:schemeClr>
              </a:solidFill>
            </a:endParaRPr>
          </a:p>
        </p:txBody>
      </p:sp>
      <p:sp>
        <p:nvSpPr>
          <p:cNvPr id="39" name="Rectangle 38"/>
          <p:cNvSpPr/>
          <p:nvPr/>
        </p:nvSpPr>
        <p:spPr>
          <a:xfrm>
            <a:off x="6029497" y="2905900"/>
            <a:ext cx="2348636" cy="296150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80000"/>
              </a:lnSpc>
              <a:buFont typeface="Arial" panose="020B0604020202020204" pitchFamily="34" charset="0"/>
              <a:buChar char="•"/>
              <a:defRPr/>
            </a:pPr>
            <a:endParaRPr lang="en-US" sz="1400" dirty="0"/>
          </a:p>
          <a:p>
            <a:pPr marL="171450" indent="-171450">
              <a:lnSpc>
                <a:spcPct val="80000"/>
              </a:lnSpc>
              <a:buFont typeface="Arial" panose="020B0604020202020204" pitchFamily="34" charset="0"/>
              <a:buChar char="•"/>
              <a:defRPr/>
            </a:pPr>
            <a:r>
              <a:rPr lang="en-US" sz="1400" dirty="0"/>
              <a:t>Continued IDS training and TA focused on Data Linkage and Data Standards</a:t>
            </a:r>
          </a:p>
          <a:p>
            <a:pPr marL="171450" indent="-171450">
              <a:lnSpc>
                <a:spcPct val="80000"/>
              </a:lnSpc>
              <a:buFont typeface="Arial" panose="020B0604020202020204" pitchFamily="34" charset="0"/>
              <a:buChar char="•"/>
              <a:defRPr/>
            </a:pPr>
            <a:endParaRPr lang="en-US" sz="1400" dirty="0"/>
          </a:p>
          <a:p>
            <a:pPr marL="171450" indent="-171450">
              <a:lnSpc>
                <a:spcPct val="80000"/>
              </a:lnSpc>
              <a:buFont typeface="Arial" panose="020B0604020202020204" pitchFamily="34" charset="0"/>
              <a:buChar char="•"/>
              <a:defRPr/>
            </a:pPr>
            <a:r>
              <a:rPr lang="en-US" sz="1400" dirty="0"/>
              <a:t>Assess appropriate technology solutions for data linkage, security and access</a:t>
            </a:r>
          </a:p>
          <a:p>
            <a:pPr marL="171450" indent="-171450">
              <a:lnSpc>
                <a:spcPct val="80000"/>
              </a:lnSpc>
              <a:buFont typeface="Arial" panose="020B0604020202020204" pitchFamily="34" charset="0"/>
              <a:buChar char="•"/>
              <a:defRPr/>
            </a:pPr>
            <a:endParaRPr lang="en-US" sz="1400" dirty="0"/>
          </a:p>
          <a:p>
            <a:pPr marL="171450" indent="-171450">
              <a:lnSpc>
                <a:spcPct val="80000"/>
              </a:lnSpc>
              <a:buFont typeface="Arial" panose="020B0604020202020204" pitchFamily="34" charset="0"/>
              <a:buChar char="•"/>
              <a:defRPr/>
            </a:pPr>
            <a:r>
              <a:rPr lang="en-US" sz="1400" dirty="0"/>
              <a:t>Begin structuring and negotiation of outcomes-oriented contracts</a:t>
            </a:r>
          </a:p>
          <a:p>
            <a:pPr marL="171450" indent="-171450">
              <a:lnSpc>
                <a:spcPct val="80000"/>
              </a:lnSpc>
              <a:buFont typeface="Arial" panose="020B0604020202020204" pitchFamily="34" charset="0"/>
              <a:buChar char="•"/>
              <a:defRPr/>
            </a:pPr>
            <a:endParaRPr lang="en-US" sz="1400" dirty="0"/>
          </a:p>
          <a:p>
            <a:pPr marL="171450" indent="-171450">
              <a:lnSpc>
                <a:spcPct val="80000"/>
              </a:lnSpc>
              <a:buFont typeface="Arial" panose="020B0604020202020204" pitchFamily="34" charset="0"/>
              <a:buChar char="•"/>
              <a:defRPr/>
            </a:pPr>
            <a:endParaRPr lang="en-US" sz="1400" dirty="0"/>
          </a:p>
        </p:txBody>
      </p:sp>
      <p:sp>
        <p:nvSpPr>
          <p:cNvPr id="32" name="Rectangle 31"/>
          <p:cNvSpPr>
            <a:spLocks noChangeArrowheads="1"/>
          </p:cNvSpPr>
          <p:nvPr>
            <p:custDataLst>
              <p:tags r:id="rId3"/>
            </p:custDataLst>
          </p:nvPr>
        </p:nvSpPr>
        <p:spPr bwMode="gray">
          <a:xfrm>
            <a:off x="514744" y="2320484"/>
            <a:ext cx="365485"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effectLst/>
                <a:uLnTx/>
                <a:uFillTx/>
                <a:latin typeface="Calibri"/>
                <a:ea typeface="Batang" charset="-127"/>
                <a:cs typeface="+mn-cs"/>
              </a:rPr>
              <a:t>2017</a:t>
            </a:r>
            <a:endParaRPr kumimoji="0" lang="en-US" altLang="en-US" sz="1400" b="0" i="0" u="none" strike="noStrike" kern="1200" cap="none" spc="0" normalizeH="0" baseline="0" noProof="0" dirty="0">
              <a:ln>
                <a:noFill/>
              </a:ln>
              <a:effectLst/>
              <a:uLnTx/>
              <a:uFillTx/>
              <a:latin typeface="Calibri"/>
            </a:endParaRPr>
          </a:p>
        </p:txBody>
      </p:sp>
    </p:spTree>
    <p:extLst>
      <p:ext uri="{BB962C8B-B14F-4D97-AF65-F5344CB8AC3E}">
        <p14:creationId xmlns:p14="http://schemas.microsoft.com/office/powerpoint/2010/main" val="115387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Introduction to the SIF Youth Development Competition</a:t>
            </a:r>
          </a:p>
          <a:p>
            <a:r>
              <a:rPr lang="en-US" dirty="0"/>
              <a:t>Review applicant eligibility and services to be provided</a:t>
            </a:r>
          </a:p>
          <a:p>
            <a:r>
              <a:rPr lang="en-US" b="1" dirty="0"/>
              <a:t>Review RFP details and selection factors</a:t>
            </a:r>
          </a:p>
          <a:p>
            <a:r>
              <a:rPr lang="en-US" dirty="0"/>
              <a:t>Next steps and Q&amp;A</a:t>
            </a:r>
          </a:p>
        </p:txBody>
      </p:sp>
      <p:sp>
        <p:nvSpPr>
          <p:cNvPr id="21" name="Title 20"/>
          <p:cNvSpPr>
            <a:spLocks noGrp="1"/>
          </p:cNvSpPr>
          <p:nvPr>
            <p:ph type="title"/>
          </p:nvPr>
        </p:nvSpPr>
        <p:spPr/>
        <p:txBody>
          <a:bodyPr/>
          <a:lstStyle/>
          <a:p>
            <a:r>
              <a:rPr lang="en-US" dirty="0"/>
              <a:t>Agenda</a:t>
            </a:r>
          </a:p>
        </p:txBody>
      </p:sp>
      <p:sp>
        <p:nvSpPr>
          <p:cNvPr id="15" name="Date Placeholder 14"/>
          <p:cNvSpPr>
            <a:spLocks noGrp="1"/>
          </p:cNvSpPr>
          <p:nvPr>
            <p:ph type="dt" sz="half" idx="10"/>
          </p:nvPr>
        </p:nvSpPr>
        <p:spPr/>
        <p:txBody>
          <a:bodyPr/>
          <a:lstStyle/>
          <a:p>
            <a:r>
              <a:rPr lang="en-US"/>
              <a:t>6/22/2017</a:t>
            </a:r>
          </a:p>
        </p:txBody>
      </p:sp>
      <p:sp>
        <p:nvSpPr>
          <p:cNvPr id="16" name="Footer Placeholder 15"/>
          <p:cNvSpPr>
            <a:spLocks noGrp="1"/>
          </p:cNvSpPr>
          <p:nvPr>
            <p:ph type="ftr" sz="quarter" idx="1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12"/>
          </p:nvPr>
        </p:nvSpPr>
        <p:spPr/>
        <p:txBody>
          <a:bodyPr/>
          <a:lstStyle/>
          <a:p>
            <a:fld id="{DA0793FB-C4C3-534D-8179-FE2E76B41AD2}" type="slidenum">
              <a:rPr lang="en-US" smtClean="0"/>
              <a:pPr/>
              <a:t>17</a:t>
            </a:fld>
            <a:endParaRPr lang="en-US"/>
          </a:p>
        </p:txBody>
      </p:sp>
    </p:spTree>
    <p:extLst>
      <p:ext uri="{BB962C8B-B14F-4D97-AF65-F5344CB8AC3E}">
        <p14:creationId xmlns:p14="http://schemas.microsoft.com/office/powerpoint/2010/main" val="193348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500367" y="1063534"/>
            <a:ext cx="2143279" cy="307777"/>
          </a:xfrm>
        </p:spPr>
        <p:txBody>
          <a:bodyPr/>
          <a:lstStyle/>
          <a:p>
            <a:r>
              <a:rPr lang="en-US" dirty="0"/>
              <a:t>Selection factors overview</a:t>
            </a:r>
          </a:p>
        </p:txBody>
      </p:sp>
      <p:sp>
        <p:nvSpPr>
          <p:cNvPr id="5" name="Title 4"/>
          <p:cNvSpPr>
            <a:spLocks noGrp="1"/>
          </p:cNvSpPr>
          <p:nvPr>
            <p:ph type="title"/>
          </p:nvPr>
        </p:nvSpPr>
        <p:spPr/>
        <p:txBody>
          <a:bodyPr/>
          <a:lstStyle/>
          <a:p>
            <a:r>
              <a:rPr lang="en-US" dirty="0"/>
              <a:t>Applications will be evaluated based on a readiness assessment framework that focuses on four key criteria</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18</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001939181"/>
              </p:ext>
            </p:extLst>
          </p:nvPr>
        </p:nvGraphicFramePr>
        <p:xfrm>
          <a:off x="617472" y="1465139"/>
          <a:ext cx="7918452" cy="4397751"/>
        </p:xfrm>
        <a:graphic>
          <a:graphicData uri="http://schemas.openxmlformats.org/drawingml/2006/table">
            <a:tbl>
              <a:tblPr firstRow="1" bandRow="1">
                <a:tableStyleId>{69012ECD-51FC-41F1-AA8D-1B2483CD663E}</a:tableStyleId>
              </a:tblPr>
              <a:tblGrid>
                <a:gridCol w="1403060">
                  <a:extLst>
                    <a:ext uri="{9D8B030D-6E8A-4147-A177-3AD203B41FA5}">
                      <a16:colId xmlns:a16="http://schemas.microsoft.com/office/drawing/2014/main" val="20000"/>
                    </a:ext>
                  </a:extLst>
                </a:gridCol>
                <a:gridCol w="5128847">
                  <a:extLst>
                    <a:ext uri="{9D8B030D-6E8A-4147-A177-3AD203B41FA5}">
                      <a16:colId xmlns:a16="http://schemas.microsoft.com/office/drawing/2014/main" val="1729504425"/>
                    </a:ext>
                  </a:extLst>
                </a:gridCol>
                <a:gridCol w="1386545">
                  <a:extLst>
                    <a:ext uri="{9D8B030D-6E8A-4147-A177-3AD203B41FA5}">
                      <a16:colId xmlns:a16="http://schemas.microsoft.com/office/drawing/2014/main" val="20001"/>
                    </a:ext>
                  </a:extLst>
                </a:gridCol>
              </a:tblGrid>
              <a:tr h="475470">
                <a:tc gridSpan="3">
                  <a:txBody>
                    <a:bodyPr/>
                    <a:lstStyle/>
                    <a:p>
                      <a:pPr algn="ctr"/>
                      <a:r>
                        <a:rPr lang="en-US" sz="1600" dirty="0"/>
                        <a:t>Readiness Assessment Framework</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9862">
                <a:tc>
                  <a:txBody>
                    <a:bodyPr/>
                    <a:lstStyle/>
                    <a:p>
                      <a:r>
                        <a:rPr lang="en-US" sz="1600" b="1" dirty="0">
                          <a:solidFill>
                            <a:schemeClr val="bg1"/>
                          </a:solidFill>
                        </a:rPr>
                        <a:t>Factor 1</a:t>
                      </a:r>
                      <a:endParaRPr lang="en-US" sz="1600" b="1" baseline="0" dirty="0">
                        <a:solidFill>
                          <a:schemeClr val="bg1"/>
                        </a:solidFill>
                      </a:endParaRP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dash"/>
                      <a:round/>
                      <a:headEnd type="none" w="med" len="med"/>
                      <a:tailEnd type="none" w="med" len="med"/>
                    </a:lnB>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Demonstrated government and leadership commitment to IDS development and using data for decision-making </a:t>
                      </a:r>
                    </a:p>
                    <a:p>
                      <a:pPr algn="l"/>
                      <a:endParaRPr lang="en-US" sz="1600" dirty="0"/>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dash"/>
                      <a:round/>
                      <a:headEnd type="none" w="med" len="med"/>
                      <a:tailEnd type="none" w="med" len="med"/>
                    </a:lnB>
                  </a:tcPr>
                </a:tc>
                <a:tc>
                  <a:txBody>
                    <a:bodyPr/>
                    <a:lstStyle/>
                    <a:p>
                      <a:pPr algn="ctr"/>
                      <a:r>
                        <a:rPr lang="en-US" sz="1600" i="1" dirty="0"/>
                        <a:t>35 Points</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dash"/>
                      <a:round/>
                      <a:headEnd type="none" w="med" len="med"/>
                      <a:tailEnd type="none" w="med" len="med"/>
                    </a:lnB>
                  </a:tcPr>
                </a:tc>
                <a:extLst>
                  <a:ext uri="{0D108BD9-81ED-4DB2-BD59-A6C34878D82A}">
                    <a16:rowId xmlns:a16="http://schemas.microsoft.com/office/drawing/2014/main" val="10001"/>
                  </a:ext>
                </a:extLst>
              </a:tr>
              <a:tr h="809346">
                <a:tc>
                  <a:txBody>
                    <a:bodyPr/>
                    <a:lstStyle/>
                    <a:p>
                      <a:r>
                        <a:rPr lang="en-US" sz="1600" b="1" dirty="0">
                          <a:solidFill>
                            <a:schemeClr val="bg1"/>
                          </a:solidFill>
                        </a:rPr>
                        <a:t>Factor</a:t>
                      </a:r>
                      <a:r>
                        <a:rPr lang="en-US" sz="1600" b="1" baseline="0" dirty="0">
                          <a:solidFill>
                            <a:schemeClr val="bg1"/>
                          </a:solidFill>
                        </a:rPr>
                        <a:t> 2</a:t>
                      </a:r>
                      <a:endParaRPr lang="en-US" sz="1600" b="1" dirty="0">
                        <a:solidFill>
                          <a:schemeClr val="bg1"/>
                        </a:solidFill>
                      </a:endParaRP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Staff capacity and commitment to utilize and leverage TA resources </a:t>
                      </a:r>
                    </a:p>
                    <a:p>
                      <a:pPr algn="l"/>
                      <a:endParaRPr lang="en-US" sz="1600" dirty="0"/>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tcPr>
                </a:tc>
                <a:tc>
                  <a:txBody>
                    <a:bodyPr/>
                    <a:lstStyle/>
                    <a:p>
                      <a:pPr algn="ctr"/>
                      <a:r>
                        <a:rPr lang="en-US" sz="1600" i="1" dirty="0"/>
                        <a:t>30 points</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tcPr>
                </a:tc>
                <a:extLst>
                  <a:ext uri="{0D108BD9-81ED-4DB2-BD59-A6C34878D82A}">
                    <a16:rowId xmlns:a16="http://schemas.microsoft.com/office/drawing/2014/main" val="10002"/>
                  </a:ext>
                </a:extLst>
              </a:tr>
              <a:tr h="564807">
                <a:tc>
                  <a:txBody>
                    <a:bodyPr/>
                    <a:lstStyle/>
                    <a:p>
                      <a:r>
                        <a:rPr lang="en-US" sz="1600" b="1" dirty="0">
                          <a:solidFill>
                            <a:schemeClr val="bg1"/>
                          </a:solidFill>
                        </a:rPr>
                        <a:t>Factor 3</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Technical capacity of government agencies to build and utilize IDS </a:t>
                      </a:r>
                    </a:p>
                    <a:p>
                      <a:pPr algn="l"/>
                      <a:endParaRPr lang="en-US" sz="1600" dirty="0"/>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tcPr>
                </a:tc>
                <a:tc>
                  <a:txBody>
                    <a:bodyPr/>
                    <a:lstStyle/>
                    <a:p>
                      <a:pPr algn="ctr"/>
                      <a:r>
                        <a:rPr lang="en-US" sz="1600" i="1" dirty="0"/>
                        <a:t>20 Points</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dash"/>
                      <a:round/>
                      <a:headEnd type="none" w="med" len="med"/>
                      <a:tailEnd type="none" w="med" len="med"/>
                    </a:lnB>
                  </a:tcPr>
                </a:tc>
                <a:extLst>
                  <a:ext uri="{0D108BD9-81ED-4DB2-BD59-A6C34878D82A}">
                    <a16:rowId xmlns:a16="http://schemas.microsoft.com/office/drawing/2014/main" val="10003"/>
                  </a:ext>
                </a:extLst>
              </a:tr>
              <a:tr h="564807">
                <a:tc>
                  <a:txBody>
                    <a:bodyPr/>
                    <a:lstStyle/>
                    <a:p>
                      <a:r>
                        <a:rPr lang="en-US" sz="1600" b="1" dirty="0">
                          <a:solidFill>
                            <a:schemeClr val="bg1"/>
                          </a:solidFill>
                        </a:rPr>
                        <a:t>Factor 4</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Identification of populations and outcomes of interest with two-generation focus </a:t>
                      </a:r>
                    </a:p>
                    <a:p>
                      <a:pPr algn="l"/>
                      <a:endParaRPr lang="en-US" sz="1600" dirty="0"/>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i="1" dirty="0"/>
                        <a:t>15 Points</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dash"/>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15852577"/>
                  </a:ext>
                </a:extLst>
              </a:tr>
              <a:tr h="564807">
                <a:tc gridSpan="2">
                  <a:txBody>
                    <a:bodyPr/>
                    <a:lstStyle/>
                    <a:p>
                      <a:r>
                        <a:rPr lang="en-US" sz="1600" b="1" dirty="0"/>
                        <a:t>Total</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dirty="0"/>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b="1" dirty="0"/>
                        <a:t>100 Points</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 Placeholder 3">
            <a:extLst>
              <a:ext uri="{FF2B5EF4-FFF2-40B4-BE49-F238E27FC236}">
                <a16:creationId xmlns:a16="http://schemas.microsoft.com/office/drawing/2014/main" id="{A3FB64AF-2746-44FC-90F5-200354A35543}"/>
              </a:ext>
            </a:extLst>
          </p:cNvPr>
          <p:cNvSpPr>
            <a:spLocks noGrp="1"/>
          </p:cNvSpPr>
          <p:nvPr>
            <p:ph type="body" sz="quarter" idx="19"/>
          </p:nvPr>
        </p:nvSpPr>
        <p:spPr>
          <a:xfrm>
            <a:off x="608076" y="5715000"/>
            <a:ext cx="7927848" cy="568630"/>
          </a:xfrm>
        </p:spPr>
        <p:txBody>
          <a:bodyPr/>
          <a:lstStyle/>
          <a:p>
            <a:r>
              <a:rPr lang="en-US" sz="1400" i="1" dirty="0">
                <a:latin typeface="+mn-lt"/>
              </a:rPr>
              <a:t>*Applicants are encouraged to include documentation of support through Letters of Support</a:t>
            </a:r>
          </a:p>
        </p:txBody>
      </p:sp>
    </p:spTree>
    <p:extLst>
      <p:ext uri="{BB962C8B-B14F-4D97-AF65-F5344CB8AC3E}">
        <p14:creationId xmlns:p14="http://schemas.microsoft.com/office/powerpoint/2010/main" val="212570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08076" y="1951032"/>
            <a:ext cx="7927848" cy="3840168"/>
          </a:xfrm>
        </p:spPr>
        <p:txBody>
          <a:bodyPr/>
          <a:lstStyle/>
          <a:p>
            <a:pPr lvl="0"/>
            <a:r>
              <a:rPr lang="en-US" dirty="0"/>
              <a:t>Provide overview of the SIF Youth Development competition</a:t>
            </a:r>
          </a:p>
          <a:p>
            <a:pPr lvl="0"/>
            <a:r>
              <a:rPr lang="en-US" dirty="0"/>
              <a:t>Discuss the competition goals and services to be provided</a:t>
            </a:r>
          </a:p>
          <a:p>
            <a:pPr lvl="0"/>
            <a:r>
              <a:rPr lang="en-US" dirty="0"/>
              <a:t>Review RFP eligibility and application criteria</a:t>
            </a:r>
          </a:p>
          <a:p>
            <a:pPr lvl="0"/>
            <a:r>
              <a:rPr lang="en-US" dirty="0"/>
              <a:t>Answer initial questions and review next steps</a:t>
            </a:r>
          </a:p>
        </p:txBody>
      </p:sp>
      <p:sp>
        <p:nvSpPr>
          <p:cNvPr id="21" name="Title 20"/>
          <p:cNvSpPr>
            <a:spLocks noGrp="1"/>
          </p:cNvSpPr>
          <p:nvPr>
            <p:ph type="title"/>
          </p:nvPr>
        </p:nvSpPr>
        <p:spPr/>
        <p:txBody>
          <a:bodyPr/>
          <a:lstStyle/>
          <a:p>
            <a:r>
              <a:rPr lang="en-US" dirty="0"/>
              <a:t>Webinar objectives</a:t>
            </a:r>
          </a:p>
        </p:txBody>
      </p:sp>
      <p:sp>
        <p:nvSpPr>
          <p:cNvPr id="13" name="Footer Placeholder 12"/>
          <p:cNvSpPr>
            <a:spLocks noGrp="1"/>
          </p:cNvSpPr>
          <p:nvPr>
            <p:ph type="ftr" sz="quarter" idx="15"/>
          </p:nvPr>
        </p:nvSpPr>
        <p:spPr/>
        <p:txBody>
          <a:bodyPr/>
          <a:lstStyle/>
          <a:p>
            <a:r>
              <a:rPr lang="en-US" dirty="0"/>
              <a:t>BOSTON | SAN FRANCISCO | WASHINGTON DC          © THIRD SECTOR CAPITAL PARTNERS, INC.</a:t>
            </a:r>
          </a:p>
        </p:txBody>
      </p:sp>
      <p:sp>
        <p:nvSpPr>
          <p:cNvPr id="14" name="Slide Number Placeholder 13"/>
          <p:cNvSpPr>
            <a:spLocks noGrp="1"/>
          </p:cNvSpPr>
          <p:nvPr>
            <p:ph type="sldNum" sz="quarter" idx="16"/>
          </p:nvPr>
        </p:nvSpPr>
        <p:spPr/>
        <p:txBody>
          <a:bodyPr/>
          <a:lstStyle/>
          <a:p>
            <a:fld id="{DA0793FB-C4C3-534D-8179-FE2E76B41AD2}" type="slidenum">
              <a:rPr lang="en-US" smtClean="0"/>
              <a:pPr/>
              <a:t>1</a:t>
            </a:fld>
            <a:endParaRPr lang="en-US" dirty="0"/>
          </a:p>
        </p:txBody>
      </p:sp>
      <p:sp>
        <p:nvSpPr>
          <p:cNvPr id="2" name="Date Placeholder 1"/>
          <p:cNvSpPr>
            <a:spLocks noGrp="1"/>
          </p:cNvSpPr>
          <p:nvPr>
            <p:ph type="dt" sz="half" idx="14"/>
          </p:nvPr>
        </p:nvSpPr>
        <p:spPr/>
        <p:txBody>
          <a:bodyPr/>
          <a:lstStyle/>
          <a:p>
            <a:r>
              <a:rPr lang="en-US"/>
              <a:t>6/22/2017</a:t>
            </a:r>
          </a:p>
        </p:txBody>
      </p:sp>
    </p:spTree>
    <p:extLst>
      <p:ext uri="{BB962C8B-B14F-4D97-AF65-F5344CB8AC3E}">
        <p14:creationId xmlns:p14="http://schemas.microsoft.com/office/powerpoint/2010/main" val="1907812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4"/>
            <p:extLst>
              <p:ext uri="{D42A27DB-BD31-4B8C-83A1-F6EECF244321}">
                <p14:modId xmlns:p14="http://schemas.microsoft.com/office/powerpoint/2010/main" val="1866717930"/>
              </p:ext>
            </p:extLst>
          </p:nvPr>
        </p:nvGraphicFramePr>
        <p:xfrm>
          <a:off x="608013" y="2229012"/>
          <a:ext cx="7927975" cy="2949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5"/>
          </p:nvPr>
        </p:nvSpPr>
        <p:spPr>
          <a:xfrm>
            <a:off x="3524090" y="1063534"/>
            <a:ext cx="2095831" cy="307777"/>
          </a:xfrm>
        </p:spPr>
        <p:txBody>
          <a:bodyPr/>
          <a:lstStyle/>
          <a:p>
            <a:r>
              <a:rPr lang="en-US" dirty="0"/>
              <a:t> Detail for factors 1 and 2</a:t>
            </a:r>
          </a:p>
        </p:txBody>
      </p:sp>
      <p:sp>
        <p:nvSpPr>
          <p:cNvPr id="5" name="Title 4"/>
          <p:cNvSpPr>
            <a:spLocks noGrp="1"/>
          </p:cNvSpPr>
          <p:nvPr>
            <p:ph type="title"/>
          </p:nvPr>
        </p:nvSpPr>
        <p:spPr/>
        <p:txBody>
          <a:bodyPr/>
          <a:lstStyle/>
          <a:p>
            <a:r>
              <a:rPr lang="en-US" dirty="0">
                <a:solidFill>
                  <a:schemeClr val="tx1"/>
                </a:solidFill>
              </a:rPr>
              <a:t>Sites need leadership commitment to both IDS development and using data for decision-making plus the staff capacity to implement the work</a:t>
            </a:r>
            <a:endParaRPr lang="en-US" dirty="0"/>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19</a:t>
            </a:fld>
            <a:endParaRPr lang="en-US"/>
          </a:p>
        </p:txBody>
      </p:sp>
    </p:spTree>
    <p:extLst>
      <p:ext uri="{BB962C8B-B14F-4D97-AF65-F5344CB8AC3E}">
        <p14:creationId xmlns:p14="http://schemas.microsoft.com/office/powerpoint/2010/main" val="914684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4"/>
            <p:extLst>
              <p:ext uri="{D42A27DB-BD31-4B8C-83A1-F6EECF244321}">
                <p14:modId xmlns:p14="http://schemas.microsoft.com/office/powerpoint/2010/main" val="1169406750"/>
              </p:ext>
            </p:extLst>
          </p:nvPr>
        </p:nvGraphicFramePr>
        <p:xfrm>
          <a:off x="608013" y="1877876"/>
          <a:ext cx="7927975" cy="317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5"/>
          </p:nvPr>
        </p:nvSpPr>
        <p:spPr>
          <a:xfrm>
            <a:off x="3546532" y="1063534"/>
            <a:ext cx="2050947" cy="307777"/>
          </a:xfrm>
        </p:spPr>
        <p:txBody>
          <a:bodyPr/>
          <a:lstStyle/>
          <a:p>
            <a:r>
              <a:rPr lang="en-US" dirty="0"/>
              <a:t> Detail for factors 3 and 4</a:t>
            </a:r>
          </a:p>
        </p:txBody>
      </p:sp>
      <p:sp>
        <p:nvSpPr>
          <p:cNvPr id="5" name="Title 4"/>
          <p:cNvSpPr>
            <a:spLocks noGrp="1"/>
          </p:cNvSpPr>
          <p:nvPr>
            <p:ph type="title"/>
          </p:nvPr>
        </p:nvSpPr>
        <p:spPr>
          <a:xfrm>
            <a:off x="608076" y="152402"/>
            <a:ext cx="7927848" cy="789708"/>
          </a:xfrm>
        </p:spPr>
        <p:txBody>
          <a:bodyPr/>
          <a:lstStyle/>
          <a:p>
            <a:r>
              <a:rPr lang="en-US" dirty="0">
                <a:solidFill>
                  <a:schemeClr val="tx1"/>
                </a:solidFill>
              </a:rPr>
              <a:t>Site must demonstrate the technical capacity of agencies to build and utilize IDS and a commitment to improving two-generation outcomes</a:t>
            </a:r>
            <a:endParaRPr lang="en-US" dirty="0"/>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20</a:t>
            </a:fld>
            <a:endParaRPr lang="en-US"/>
          </a:p>
        </p:txBody>
      </p:sp>
      <p:sp>
        <p:nvSpPr>
          <p:cNvPr id="12" name="Rectangle 11">
            <a:extLst>
              <a:ext uri="{FF2B5EF4-FFF2-40B4-BE49-F238E27FC236}">
                <a16:creationId xmlns:a16="http://schemas.microsoft.com/office/drawing/2014/main" id="{EBE905E0-59D6-470F-95EE-9C6754DF4698}"/>
              </a:ext>
            </a:extLst>
          </p:cNvPr>
          <p:cNvSpPr/>
          <p:nvPr/>
        </p:nvSpPr>
        <p:spPr>
          <a:xfrm>
            <a:off x="609600" y="5777468"/>
            <a:ext cx="7469481" cy="369332"/>
          </a:xfrm>
          <a:prstGeom prst="rect">
            <a:avLst/>
          </a:prstGeom>
        </p:spPr>
        <p:txBody>
          <a:bodyPr wrap="none">
            <a:spAutoFit/>
          </a:bodyPr>
          <a:lstStyle/>
          <a:p>
            <a:r>
              <a:rPr lang="en-US" dirty="0"/>
              <a:t>* </a:t>
            </a:r>
            <a:r>
              <a:rPr lang="en-US" i="1" dirty="0"/>
              <a:t>See table in RFP for examples of two-generation outcomes and data sources</a:t>
            </a:r>
          </a:p>
        </p:txBody>
      </p:sp>
    </p:spTree>
    <p:extLst>
      <p:ext uri="{BB962C8B-B14F-4D97-AF65-F5344CB8AC3E}">
        <p14:creationId xmlns:p14="http://schemas.microsoft.com/office/powerpoint/2010/main" val="3478640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Introduction to the SIF Youth Development Competition</a:t>
            </a:r>
          </a:p>
          <a:p>
            <a:r>
              <a:rPr lang="en-US" dirty="0"/>
              <a:t>Review applicant eligibility and services to be provided</a:t>
            </a:r>
          </a:p>
          <a:p>
            <a:r>
              <a:rPr lang="en-US" dirty="0"/>
              <a:t>Review RFP details and selection factors</a:t>
            </a:r>
          </a:p>
          <a:p>
            <a:r>
              <a:rPr lang="en-US" b="1" dirty="0"/>
              <a:t>Next steps and Q&amp;A</a:t>
            </a:r>
          </a:p>
        </p:txBody>
      </p:sp>
      <p:sp>
        <p:nvSpPr>
          <p:cNvPr id="21" name="Title 20"/>
          <p:cNvSpPr>
            <a:spLocks noGrp="1"/>
          </p:cNvSpPr>
          <p:nvPr>
            <p:ph type="title"/>
          </p:nvPr>
        </p:nvSpPr>
        <p:spPr/>
        <p:txBody>
          <a:bodyPr/>
          <a:lstStyle/>
          <a:p>
            <a:r>
              <a:rPr lang="en-US" dirty="0"/>
              <a:t>Agenda</a:t>
            </a:r>
          </a:p>
        </p:txBody>
      </p:sp>
      <p:sp>
        <p:nvSpPr>
          <p:cNvPr id="15" name="Date Placeholder 14"/>
          <p:cNvSpPr>
            <a:spLocks noGrp="1"/>
          </p:cNvSpPr>
          <p:nvPr>
            <p:ph type="dt" sz="half" idx="10"/>
          </p:nvPr>
        </p:nvSpPr>
        <p:spPr/>
        <p:txBody>
          <a:bodyPr/>
          <a:lstStyle/>
          <a:p>
            <a:r>
              <a:rPr lang="en-US"/>
              <a:t>6/22/2017</a:t>
            </a:r>
          </a:p>
        </p:txBody>
      </p:sp>
      <p:sp>
        <p:nvSpPr>
          <p:cNvPr id="16" name="Footer Placeholder 15"/>
          <p:cNvSpPr>
            <a:spLocks noGrp="1"/>
          </p:cNvSpPr>
          <p:nvPr>
            <p:ph type="ftr" sz="quarter" idx="1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12"/>
          </p:nvPr>
        </p:nvSpPr>
        <p:spPr/>
        <p:txBody>
          <a:bodyPr/>
          <a:lstStyle/>
          <a:p>
            <a:fld id="{DA0793FB-C4C3-534D-8179-FE2E76B41AD2}" type="slidenum">
              <a:rPr lang="en-US" smtClean="0"/>
              <a:pPr/>
              <a:t>21</a:t>
            </a:fld>
            <a:endParaRPr lang="en-US"/>
          </a:p>
        </p:txBody>
      </p:sp>
    </p:spTree>
    <p:extLst>
      <p:ext uri="{BB962C8B-B14F-4D97-AF65-F5344CB8AC3E}">
        <p14:creationId xmlns:p14="http://schemas.microsoft.com/office/powerpoint/2010/main" val="3571489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p:cNvSpPr>
            <a:spLocks noGrp="1"/>
          </p:cNvSpPr>
          <p:nvPr>
            <p:ph type="body" sz="quarter" idx="15"/>
          </p:nvPr>
        </p:nvSpPr>
        <p:spPr>
          <a:xfrm>
            <a:off x="3565482" y="1063534"/>
            <a:ext cx="2013052" cy="307777"/>
          </a:xfrm>
        </p:spPr>
        <p:txBody>
          <a:bodyPr/>
          <a:lstStyle/>
          <a:p>
            <a:r>
              <a:rPr lang="en-US" dirty="0"/>
              <a:t>Key dates and next steps</a:t>
            </a:r>
          </a:p>
        </p:txBody>
      </p:sp>
      <p:sp>
        <p:nvSpPr>
          <p:cNvPr id="5" name="Title 4"/>
          <p:cNvSpPr>
            <a:spLocks noGrp="1"/>
          </p:cNvSpPr>
          <p:nvPr>
            <p:ph type="title"/>
          </p:nvPr>
        </p:nvSpPr>
        <p:spPr/>
        <p:txBody>
          <a:bodyPr/>
          <a:lstStyle/>
          <a:p>
            <a:r>
              <a:rPr lang="en-US" dirty="0"/>
              <a:t>Applications are due on Friday, July 28 </a:t>
            </a:r>
          </a:p>
        </p:txBody>
      </p:sp>
      <p:sp>
        <p:nvSpPr>
          <p:cNvPr id="6" name="Date Placeholder 5"/>
          <p:cNvSpPr>
            <a:spLocks noGrp="1"/>
          </p:cNvSpPr>
          <p:nvPr>
            <p:ph type="dt" sz="half" idx="20"/>
          </p:nvPr>
        </p:nvSpPr>
        <p:spPr/>
        <p:txBody>
          <a:bodyPr/>
          <a:lstStyle/>
          <a:p>
            <a:pPr lvl="0"/>
            <a:r>
              <a:rPr lang="en-US" noProof="0"/>
              <a:t>6/22/2017</a:t>
            </a:r>
            <a:endParaRPr lang="en-US" noProof="0" dirty="0"/>
          </a:p>
        </p:txBody>
      </p:sp>
      <p:sp>
        <p:nvSpPr>
          <p:cNvPr id="7" name="Footer Placeholder 6"/>
          <p:cNvSpPr>
            <a:spLocks noGrp="1"/>
          </p:cNvSpPr>
          <p:nvPr>
            <p:ph type="ftr" sz="quarter" idx="21"/>
          </p:nvPr>
        </p:nvSpPr>
        <p:spPr/>
        <p:txBody>
          <a:bodyPr/>
          <a:lstStyle/>
          <a:p>
            <a:pPr lvl="0"/>
            <a:r>
              <a:rPr lang="en-US" noProof="0"/>
              <a:t>BOSTON | SAN FRANCISCO | WASHINGTON DC          © THIRD SECTOR CAPITAL PARTNERS, INC.</a:t>
            </a:r>
            <a:endParaRPr lang="en-US" noProof="0" dirty="0"/>
          </a:p>
        </p:txBody>
      </p:sp>
      <p:sp>
        <p:nvSpPr>
          <p:cNvPr id="8" name="Slide Number Placeholder 7"/>
          <p:cNvSpPr>
            <a:spLocks noGrp="1"/>
          </p:cNvSpPr>
          <p:nvPr>
            <p:ph type="sldNum" sz="quarter" idx="22"/>
          </p:nvPr>
        </p:nvSpPr>
        <p:spPr/>
        <p:txBody>
          <a:bodyPr/>
          <a:lstStyle/>
          <a:p>
            <a:pPr lvl="0"/>
            <a:fld id="{DA0793FB-C4C3-534D-8179-FE2E76B41AD2}" type="slidenum">
              <a:rPr lang="en-US" noProof="0" smtClean="0"/>
              <a:pPr lvl="0"/>
              <a:t>22</a:t>
            </a:fld>
            <a:endParaRPr lang="en-US" noProof="0" dirty="0"/>
          </a:p>
        </p:txBody>
      </p:sp>
      <p:graphicFrame>
        <p:nvGraphicFramePr>
          <p:cNvPr id="9" name="Table 8">
            <a:extLst>
              <a:ext uri="{FF2B5EF4-FFF2-40B4-BE49-F238E27FC236}">
                <a16:creationId xmlns:a16="http://schemas.microsoft.com/office/drawing/2014/main" id="{A025E7C7-2D92-4591-91E3-CF227C01586D}"/>
              </a:ext>
            </a:extLst>
          </p:cNvPr>
          <p:cNvGraphicFramePr>
            <a:graphicFrameLocks noGrp="1"/>
          </p:cNvGraphicFramePr>
          <p:nvPr>
            <p:extLst>
              <p:ext uri="{D42A27DB-BD31-4B8C-83A1-F6EECF244321}">
                <p14:modId xmlns:p14="http://schemas.microsoft.com/office/powerpoint/2010/main" val="906802113"/>
              </p:ext>
            </p:extLst>
          </p:nvPr>
        </p:nvGraphicFramePr>
        <p:xfrm>
          <a:off x="1566718" y="1974723"/>
          <a:ext cx="6216650" cy="3085578"/>
        </p:xfrm>
        <a:graphic>
          <a:graphicData uri="http://schemas.openxmlformats.org/drawingml/2006/table">
            <a:tbl>
              <a:tblPr firstRow="1" firstCol="1" bandRow="1">
                <a:tableStyleId>{16D9F66E-5EB9-4882-86FB-DCBF35E3C3E4}</a:tableStyleId>
              </a:tblPr>
              <a:tblGrid>
                <a:gridCol w="2288047">
                  <a:extLst>
                    <a:ext uri="{9D8B030D-6E8A-4147-A177-3AD203B41FA5}">
                      <a16:colId xmlns:a16="http://schemas.microsoft.com/office/drawing/2014/main" val="2230119833"/>
                    </a:ext>
                  </a:extLst>
                </a:gridCol>
                <a:gridCol w="3928603">
                  <a:extLst>
                    <a:ext uri="{9D8B030D-6E8A-4147-A177-3AD203B41FA5}">
                      <a16:colId xmlns:a16="http://schemas.microsoft.com/office/drawing/2014/main" val="977002258"/>
                    </a:ext>
                  </a:extLst>
                </a:gridCol>
              </a:tblGrid>
              <a:tr h="441846">
                <a:tc gridSpan="2">
                  <a:txBody>
                    <a:bodyPr/>
                    <a:lstStyle/>
                    <a:p>
                      <a:pPr marL="0" marR="0" algn="ctr">
                        <a:lnSpc>
                          <a:spcPct val="115000"/>
                        </a:lnSpc>
                        <a:spcBef>
                          <a:spcPts val="0"/>
                        </a:spcBef>
                        <a:spcAft>
                          <a:spcPts val="0"/>
                        </a:spcAft>
                      </a:pPr>
                      <a:r>
                        <a:rPr lang="en-GB" sz="1200" dirty="0">
                          <a:solidFill>
                            <a:schemeClr val="bg1"/>
                          </a:solidFill>
                          <a:effectLst/>
                        </a:rPr>
                        <a:t>Application process and steps</a:t>
                      </a:r>
                    </a:p>
                  </a:txBody>
                  <a:tcPr marL="68580" marR="68580" marT="0" marB="0" anchor="ctr">
                    <a:solidFill>
                      <a:schemeClr val="tx2"/>
                    </a:solidFill>
                  </a:tcPr>
                </a:tc>
                <a:tc hMerge="1">
                  <a:txBody>
                    <a:bodyPr/>
                    <a:lstStyle/>
                    <a:p>
                      <a:endParaRPr lang="en-US"/>
                    </a:p>
                  </a:txBody>
                  <a:tcPr/>
                </a:tc>
                <a:extLst>
                  <a:ext uri="{0D108BD9-81ED-4DB2-BD59-A6C34878D82A}">
                    <a16:rowId xmlns:a16="http://schemas.microsoft.com/office/drawing/2014/main" val="76129027"/>
                  </a:ext>
                </a:extLst>
              </a:tr>
              <a:tr h="440622">
                <a:tc>
                  <a:txBody>
                    <a:bodyPr/>
                    <a:lstStyle/>
                    <a:p>
                      <a:pPr marL="0" marR="0">
                        <a:lnSpc>
                          <a:spcPct val="115000"/>
                        </a:lnSpc>
                        <a:spcBef>
                          <a:spcPts val="0"/>
                        </a:spcBef>
                        <a:spcAft>
                          <a:spcPts val="0"/>
                        </a:spcAft>
                      </a:pPr>
                      <a:r>
                        <a:rPr lang="en-GB" sz="1200" dirty="0">
                          <a:solidFill>
                            <a:schemeClr val="bg1"/>
                          </a:solidFill>
                          <a:effectLst/>
                        </a:rPr>
                        <a:t>June 20, 2017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Application released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3310271"/>
                  </a:ext>
                </a:extLst>
              </a:tr>
              <a:tr h="440622">
                <a:tc>
                  <a:txBody>
                    <a:bodyPr/>
                    <a:lstStyle/>
                    <a:p>
                      <a:pPr marL="0" marR="0">
                        <a:lnSpc>
                          <a:spcPct val="115000"/>
                        </a:lnSpc>
                        <a:spcBef>
                          <a:spcPts val="0"/>
                        </a:spcBef>
                        <a:spcAft>
                          <a:spcPts val="0"/>
                        </a:spcAft>
                      </a:pPr>
                      <a:r>
                        <a:rPr lang="en-GB" sz="1200" dirty="0">
                          <a:solidFill>
                            <a:schemeClr val="bg1"/>
                          </a:solidFill>
                          <a:effectLst/>
                        </a:rPr>
                        <a:t>June 20 – July 21, 2017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Open information period, 1-1 calls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8700746"/>
                  </a:ext>
                </a:extLst>
              </a:tr>
              <a:tr h="440622">
                <a:tc>
                  <a:txBody>
                    <a:bodyPr/>
                    <a:lstStyle/>
                    <a:p>
                      <a:pPr marL="0" marR="0">
                        <a:lnSpc>
                          <a:spcPct val="115000"/>
                        </a:lnSpc>
                        <a:spcBef>
                          <a:spcPts val="0"/>
                        </a:spcBef>
                        <a:spcAft>
                          <a:spcPts val="0"/>
                        </a:spcAft>
                      </a:pPr>
                      <a:r>
                        <a:rPr lang="en-GB" sz="1200" dirty="0">
                          <a:solidFill>
                            <a:schemeClr val="bg1"/>
                          </a:solidFill>
                          <a:effectLst/>
                        </a:rPr>
                        <a:t>Friday, July 28, 2017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Applications due by 5:00pm PST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3488588"/>
                  </a:ext>
                </a:extLst>
              </a:tr>
              <a:tr h="440622">
                <a:tc>
                  <a:txBody>
                    <a:bodyPr/>
                    <a:lstStyle/>
                    <a:p>
                      <a:pPr marL="0" marR="0">
                        <a:lnSpc>
                          <a:spcPct val="115000"/>
                        </a:lnSpc>
                        <a:spcBef>
                          <a:spcPts val="0"/>
                        </a:spcBef>
                        <a:spcAft>
                          <a:spcPts val="0"/>
                        </a:spcAft>
                      </a:pPr>
                      <a:r>
                        <a:rPr lang="en-GB" sz="1200" dirty="0">
                          <a:solidFill>
                            <a:schemeClr val="bg1"/>
                          </a:solidFill>
                          <a:effectLst/>
                        </a:rPr>
                        <a:t>July 31 – August 11, 2017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Full application review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188346"/>
                  </a:ext>
                </a:extLst>
              </a:tr>
              <a:tr h="440622">
                <a:tc>
                  <a:txBody>
                    <a:bodyPr/>
                    <a:lstStyle/>
                    <a:p>
                      <a:pPr marL="0" marR="0">
                        <a:lnSpc>
                          <a:spcPct val="115000"/>
                        </a:lnSpc>
                        <a:spcBef>
                          <a:spcPts val="0"/>
                        </a:spcBef>
                        <a:spcAft>
                          <a:spcPts val="0"/>
                        </a:spcAft>
                      </a:pPr>
                      <a:r>
                        <a:rPr lang="en-GB" sz="1200" dirty="0">
                          <a:solidFill>
                            <a:schemeClr val="bg1"/>
                          </a:solidFill>
                          <a:effectLst/>
                        </a:rPr>
                        <a:t>August 14 – August 25, 2017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Finalist due diligence interviews with selected sites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1166120"/>
                  </a:ext>
                </a:extLst>
              </a:tr>
              <a:tr h="440622">
                <a:tc>
                  <a:txBody>
                    <a:bodyPr/>
                    <a:lstStyle/>
                    <a:p>
                      <a:pPr marL="0" marR="0">
                        <a:lnSpc>
                          <a:spcPct val="115000"/>
                        </a:lnSpc>
                        <a:spcBef>
                          <a:spcPts val="0"/>
                        </a:spcBef>
                        <a:spcAft>
                          <a:spcPts val="0"/>
                        </a:spcAft>
                      </a:pPr>
                      <a:r>
                        <a:rPr lang="en-GB" sz="1200" dirty="0">
                          <a:solidFill>
                            <a:schemeClr val="bg1"/>
                          </a:solidFill>
                          <a:effectLst/>
                        </a:rPr>
                        <a:t>Week of September 11, 2017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marL="0" marR="0">
                        <a:lnSpc>
                          <a:spcPct val="115000"/>
                        </a:lnSpc>
                        <a:spcBef>
                          <a:spcPts val="0"/>
                        </a:spcBef>
                        <a:spcAft>
                          <a:spcPts val="0"/>
                        </a:spcAft>
                      </a:pPr>
                      <a:r>
                        <a:rPr lang="en-GB" sz="1200" dirty="0">
                          <a:effectLst/>
                        </a:rPr>
                        <a:t>Announcement of service recipients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110052"/>
                  </a:ext>
                </a:extLst>
              </a:tr>
            </a:tbl>
          </a:graphicData>
        </a:graphic>
      </p:graphicFrame>
    </p:spTree>
    <p:extLst>
      <p:ext uri="{BB962C8B-B14F-4D97-AF65-F5344CB8AC3E}">
        <p14:creationId xmlns:p14="http://schemas.microsoft.com/office/powerpoint/2010/main" val="53977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pPr marL="342900" indent="-342900">
              <a:buFont typeface="+mj-lt"/>
              <a:buAutoNum type="arabicPeriod"/>
            </a:pPr>
            <a:r>
              <a:rPr lang="en-US" sz="1600" b="1" dirty="0"/>
              <a:t>How do I submit questions to the project team?</a:t>
            </a:r>
          </a:p>
          <a:p>
            <a:pPr lvl="1"/>
            <a:r>
              <a:rPr lang="en-US" dirty="0"/>
              <a:t>Potential applicants may submit additional questions to the project team at: </a:t>
            </a:r>
            <a:r>
              <a:rPr lang="en-US" dirty="0">
                <a:hlinkClick r:id="rId3"/>
              </a:rPr>
              <a:t>SIFcompetition@thirdsectorcap.org</a:t>
            </a:r>
            <a:r>
              <a:rPr lang="en-US" dirty="0"/>
              <a:t> </a:t>
            </a:r>
          </a:p>
          <a:p>
            <a:pPr lvl="1"/>
            <a:r>
              <a:rPr lang="en-US" dirty="0"/>
              <a:t>A FAQ document will also be created, updated, and available on the competition webpage</a:t>
            </a:r>
          </a:p>
          <a:p>
            <a:pPr marL="457200" lvl="1" indent="0">
              <a:buNone/>
            </a:pPr>
            <a:endParaRPr lang="en-US" dirty="0"/>
          </a:p>
          <a:p>
            <a:pPr marL="342900" indent="-342900">
              <a:buFont typeface="+mj-lt"/>
              <a:buAutoNum type="arabicPeriod"/>
            </a:pPr>
            <a:r>
              <a:rPr lang="en-US" sz="1600" b="1" dirty="0"/>
              <a:t>How can I access webinar materials?</a:t>
            </a:r>
          </a:p>
          <a:p>
            <a:pPr lvl="1"/>
            <a:r>
              <a:rPr lang="en-US" dirty="0"/>
              <a:t>This webinar will be posted to the competition page on Third Sector’s website: </a:t>
            </a:r>
            <a:r>
              <a:rPr lang="en-US" dirty="0">
                <a:hlinkClick r:id="rId4"/>
              </a:rPr>
              <a:t>www.thirdsectorcap.org/youth-development-competition/</a:t>
            </a:r>
            <a:r>
              <a:rPr lang="en-US" dirty="0"/>
              <a:t> </a:t>
            </a:r>
          </a:p>
          <a:p>
            <a:pPr marL="457200" lvl="1" indent="0">
              <a:buNone/>
            </a:pPr>
            <a:endParaRPr lang="en-US" dirty="0"/>
          </a:p>
          <a:p>
            <a:pPr marL="342900" indent="-342900">
              <a:buFont typeface="+mj-lt"/>
              <a:buAutoNum type="arabicPeriod"/>
            </a:pPr>
            <a:r>
              <a:rPr lang="en-US" sz="1600" b="1" dirty="0"/>
              <a:t>When and how can I schedule a 1-on-1 phone call with the project team? </a:t>
            </a:r>
          </a:p>
          <a:p>
            <a:pPr lvl="1"/>
            <a:r>
              <a:rPr lang="en-US" dirty="0"/>
              <a:t>Potential applicants are welcome to schedule a 1-on-1 phone call with the project team to discuss the RFP. These calls can be scheduled by sending an email to: </a:t>
            </a:r>
            <a:r>
              <a:rPr lang="en-US" dirty="0">
                <a:hlinkClick r:id="rId3"/>
              </a:rPr>
              <a:t>SIFcompetition@thirdsectorcap.org</a:t>
            </a:r>
            <a:endParaRPr lang="en-US" dirty="0"/>
          </a:p>
          <a:p>
            <a:pPr marL="457200" lvl="1" indent="0">
              <a:buNone/>
            </a:pPr>
            <a:endParaRPr lang="en-US" sz="1400" dirty="0"/>
          </a:p>
        </p:txBody>
      </p:sp>
      <p:sp>
        <p:nvSpPr>
          <p:cNvPr id="9" name="Text Placeholder 8"/>
          <p:cNvSpPr>
            <a:spLocks noGrp="1"/>
          </p:cNvSpPr>
          <p:nvPr>
            <p:ph type="body" sz="quarter" idx="15"/>
          </p:nvPr>
        </p:nvSpPr>
        <p:spPr>
          <a:xfrm>
            <a:off x="4070843" y="1063534"/>
            <a:ext cx="1002326" cy="307777"/>
          </a:xfrm>
        </p:spPr>
        <p:txBody>
          <a:bodyPr/>
          <a:lstStyle/>
          <a:p>
            <a:r>
              <a:rPr lang="en-US" dirty="0"/>
              <a:t>Next steps </a:t>
            </a:r>
          </a:p>
        </p:txBody>
      </p:sp>
      <p:sp>
        <p:nvSpPr>
          <p:cNvPr id="2" name="Title 1"/>
          <p:cNvSpPr>
            <a:spLocks noGrp="1"/>
          </p:cNvSpPr>
          <p:nvPr>
            <p:ph type="title"/>
          </p:nvPr>
        </p:nvSpPr>
        <p:spPr/>
        <p:txBody>
          <a:bodyPr/>
          <a:lstStyle/>
          <a:p>
            <a:r>
              <a:rPr lang="en-US" dirty="0"/>
              <a:t>FAQs</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23</a:t>
            </a:fld>
            <a:endParaRPr lang="en-US"/>
          </a:p>
        </p:txBody>
      </p:sp>
    </p:spTree>
    <p:extLst>
      <p:ext uri="{BB962C8B-B14F-4D97-AF65-F5344CB8AC3E}">
        <p14:creationId xmlns:p14="http://schemas.microsoft.com/office/powerpoint/2010/main" val="220760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r>
              <a:rPr lang="en-US" dirty="0"/>
              <a:t>Webinar presenters</a:t>
            </a:r>
          </a:p>
        </p:txBody>
      </p:sp>
      <p:sp>
        <p:nvSpPr>
          <p:cNvPr id="16" name="Date Placeholder 15"/>
          <p:cNvSpPr>
            <a:spLocks noGrp="1"/>
          </p:cNvSpPr>
          <p:nvPr>
            <p:ph type="dt" sz="half" idx="20"/>
          </p:nvPr>
        </p:nvSpPr>
        <p:spPr/>
        <p:txBody>
          <a:bodyPr/>
          <a:lstStyle/>
          <a:p>
            <a:r>
              <a:rPr lang="en-US"/>
              <a:t>6/22/2017</a:t>
            </a:r>
          </a:p>
        </p:txBody>
      </p:sp>
      <p:sp>
        <p:nvSpPr>
          <p:cNvPr id="17" name="Footer Placeholder 16"/>
          <p:cNvSpPr>
            <a:spLocks noGrp="1"/>
          </p:cNvSpPr>
          <p:nvPr>
            <p:ph type="ftr" sz="quarter" idx="21"/>
          </p:nvPr>
        </p:nvSpPr>
        <p:spPr/>
        <p:txBody>
          <a:bodyPr/>
          <a:lstStyle/>
          <a:p>
            <a:r>
              <a:rPr lang="en-US"/>
              <a:t>BOSTON | SAN FRANCISCO | WASHINGTON DC          © THIRD SECTOR CAPITAL PARTNERS, INC.</a:t>
            </a:r>
            <a:endParaRPr lang="en-US" dirty="0"/>
          </a:p>
        </p:txBody>
      </p:sp>
      <p:sp>
        <p:nvSpPr>
          <p:cNvPr id="18" name="Slide Number Placeholder 17"/>
          <p:cNvSpPr>
            <a:spLocks noGrp="1"/>
          </p:cNvSpPr>
          <p:nvPr>
            <p:ph type="sldNum" sz="quarter" idx="22"/>
          </p:nvPr>
        </p:nvSpPr>
        <p:spPr/>
        <p:txBody>
          <a:bodyPr/>
          <a:lstStyle/>
          <a:p>
            <a:fld id="{DA0793FB-C4C3-534D-8179-FE2E76B41AD2}" type="slidenum">
              <a:rPr lang="en-US" smtClean="0"/>
              <a:pPr/>
              <a:t>24</a:t>
            </a:fld>
            <a:endParaRPr lang="en-US"/>
          </a:p>
        </p:txBody>
      </p:sp>
      <p:pic>
        <p:nvPicPr>
          <p:cNvPr id="2050" name="Picture 2" descr="http://www.thirdsectorcap.org/wp-content/uploads/2015/01/Whistler_Caroline_Final_8327_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2" y="1547812"/>
            <a:ext cx="1144524" cy="14817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2792" y="1797000"/>
            <a:ext cx="3267610" cy="523220"/>
          </a:xfrm>
          <a:prstGeom prst="rect">
            <a:avLst/>
          </a:prstGeom>
        </p:spPr>
        <p:txBody>
          <a:bodyPr wrap="square">
            <a:spAutoFit/>
          </a:bodyPr>
          <a:lstStyle/>
          <a:p>
            <a:r>
              <a:rPr lang="en-US" sz="1400" b="1" dirty="0"/>
              <a:t>Dennis Culhane </a:t>
            </a:r>
          </a:p>
          <a:p>
            <a:r>
              <a:rPr lang="en-US" sz="1400" i="1" dirty="0"/>
              <a:t>culhane@upenn.edu </a:t>
            </a:r>
          </a:p>
        </p:txBody>
      </p:sp>
      <p:sp>
        <p:nvSpPr>
          <p:cNvPr id="15" name="TextBox 14"/>
          <p:cNvSpPr txBox="1"/>
          <p:nvPr/>
        </p:nvSpPr>
        <p:spPr>
          <a:xfrm>
            <a:off x="1966316" y="1864280"/>
            <a:ext cx="2400300" cy="523220"/>
          </a:xfrm>
          <a:prstGeom prst="rect">
            <a:avLst/>
          </a:prstGeom>
          <a:noFill/>
        </p:spPr>
        <p:txBody>
          <a:bodyPr wrap="square" rtlCol="0">
            <a:spAutoFit/>
          </a:bodyPr>
          <a:lstStyle/>
          <a:p>
            <a:r>
              <a:rPr lang="en-US" sz="1400" b="1" dirty="0">
                <a:cs typeface="Arial"/>
              </a:rPr>
              <a:t>Caroline Whistler</a:t>
            </a:r>
          </a:p>
          <a:p>
            <a:r>
              <a:rPr lang="en-US" sz="1400" i="1" dirty="0">
                <a:cs typeface="Arial"/>
              </a:rPr>
              <a:t>cwhistler@thirdsectorcap.org</a:t>
            </a:r>
          </a:p>
        </p:txBody>
      </p:sp>
      <p:pic>
        <p:nvPicPr>
          <p:cNvPr id="11" name="Picture 2" descr="http://www.thirdsectorcap.org/wp-content/uploads/2014/12/Goldberg_Laila_C_8098_Final.jpg">
            <a:extLst>
              <a:ext uri="{FF2B5EF4-FFF2-40B4-BE49-F238E27FC236}">
                <a16:creationId xmlns:a16="http://schemas.microsoft.com/office/drawing/2014/main" id="{D5DB807F-2BD9-4767-AF48-F9164034C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2" y="3833812"/>
            <a:ext cx="1144524" cy="1481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543EE2-0A6E-485C-A6B5-6B809EE9FD14}"/>
              </a:ext>
            </a:extLst>
          </p:cNvPr>
          <p:cNvSpPr txBox="1"/>
          <p:nvPr/>
        </p:nvSpPr>
        <p:spPr>
          <a:xfrm>
            <a:off x="2019300" y="4034099"/>
            <a:ext cx="2438400" cy="523220"/>
          </a:xfrm>
          <a:prstGeom prst="rect">
            <a:avLst/>
          </a:prstGeom>
          <a:noFill/>
        </p:spPr>
        <p:txBody>
          <a:bodyPr wrap="square" rtlCol="0">
            <a:spAutoFit/>
          </a:bodyPr>
          <a:lstStyle/>
          <a:p>
            <a:r>
              <a:rPr lang="en-US" sz="1400" b="1" dirty="0">
                <a:cs typeface="Arial"/>
              </a:rPr>
              <a:t>Laila Goldberg </a:t>
            </a:r>
            <a:endParaRPr lang="en-US" sz="1400" i="1" dirty="0">
              <a:cs typeface="Arial"/>
            </a:endParaRPr>
          </a:p>
          <a:p>
            <a:r>
              <a:rPr lang="en-US" sz="1400" i="1" dirty="0">
                <a:cs typeface="Arial"/>
              </a:rPr>
              <a:t>lgoldberg@thirdsectorcap.org</a:t>
            </a:r>
          </a:p>
        </p:txBody>
      </p:sp>
      <p:sp>
        <p:nvSpPr>
          <p:cNvPr id="14" name="Rectangle 13">
            <a:extLst>
              <a:ext uri="{FF2B5EF4-FFF2-40B4-BE49-F238E27FC236}">
                <a16:creationId xmlns:a16="http://schemas.microsoft.com/office/drawing/2014/main" id="{A6D09BEA-4C4E-48C2-966A-9CB9BF1A67D4}"/>
              </a:ext>
            </a:extLst>
          </p:cNvPr>
          <p:cNvSpPr/>
          <p:nvPr/>
        </p:nvSpPr>
        <p:spPr>
          <a:xfrm>
            <a:off x="6282792" y="3998332"/>
            <a:ext cx="3352800" cy="523220"/>
          </a:xfrm>
          <a:prstGeom prst="rect">
            <a:avLst/>
          </a:prstGeom>
        </p:spPr>
        <p:txBody>
          <a:bodyPr wrap="square">
            <a:spAutoFit/>
          </a:bodyPr>
          <a:lstStyle/>
          <a:p>
            <a:r>
              <a:rPr lang="en-US" sz="1400" b="1" dirty="0"/>
              <a:t>Whitney A LeBoeuf</a:t>
            </a:r>
          </a:p>
          <a:p>
            <a:r>
              <a:rPr lang="en-US" sz="1400" i="1" dirty="0"/>
              <a:t>wleboeuf@upenn.edu </a:t>
            </a:r>
          </a:p>
        </p:txBody>
      </p:sp>
      <p:sp>
        <p:nvSpPr>
          <p:cNvPr id="19" name="Rectangle: Rounded Corners 18">
            <a:extLst>
              <a:ext uri="{FF2B5EF4-FFF2-40B4-BE49-F238E27FC236}">
                <a16:creationId xmlns:a16="http://schemas.microsoft.com/office/drawing/2014/main" id="{2F28C21B-C96B-402F-859F-475E1A3D78CC}"/>
              </a:ext>
            </a:extLst>
          </p:cNvPr>
          <p:cNvSpPr/>
          <p:nvPr/>
        </p:nvSpPr>
        <p:spPr>
          <a:xfrm>
            <a:off x="4800600" y="1600200"/>
            <a:ext cx="1384300" cy="1429320"/>
          </a:xfrm>
          <a:prstGeom prst="roundRect">
            <a:avLst>
              <a:gd name="adj" fmla="val 153"/>
            </a:avLst>
          </a:prstGeom>
          <a:blipFill>
            <a:blip r:embed="rId5">
              <a:extLst>
                <a:ext uri="{28A0092B-C50C-407E-A947-70E740481C1C}">
                  <a14:useLocalDpi xmlns:a14="http://schemas.microsoft.com/office/drawing/2010/main" val="0"/>
                </a:ext>
              </a:extLst>
            </a:blip>
            <a:srcRect/>
            <a:stretch>
              <a:fillRect/>
            </a:stretch>
          </a:blipFill>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 name="Text Placeholder 1"/>
          <p:cNvSpPr>
            <a:spLocks noGrp="1"/>
          </p:cNvSpPr>
          <p:nvPr>
            <p:ph type="body" sz="quarter" idx="15"/>
          </p:nvPr>
        </p:nvSpPr>
        <p:spPr>
          <a:xfrm>
            <a:off x="3730462" y="1063534"/>
            <a:ext cx="1683089" cy="307777"/>
          </a:xfrm>
        </p:spPr>
        <p:txBody>
          <a:bodyPr/>
          <a:lstStyle/>
          <a:p>
            <a:r>
              <a:rPr lang="en-US" dirty="0"/>
              <a:t>Contact information</a:t>
            </a:r>
          </a:p>
        </p:txBody>
      </p:sp>
      <p:pic>
        <p:nvPicPr>
          <p:cNvPr id="4" name="Picture 3"/>
          <p:cNvPicPr>
            <a:picLocks/>
          </p:cNvPicPr>
          <p:nvPr/>
        </p:nvPicPr>
        <p:blipFill>
          <a:blip r:embed="rId6">
            <a:extLst>
              <a:ext uri="{28A0092B-C50C-407E-A947-70E740481C1C}">
                <a14:useLocalDpi xmlns:a14="http://schemas.microsoft.com/office/drawing/2010/main" val="0"/>
              </a:ext>
            </a:extLst>
          </a:blip>
          <a:stretch>
            <a:fillRect/>
          </a:stretch>
        </p:blipFill>
        <p:spPr>
          <a:xfrm>
            <a:off x="4800600" y="3843338"/>
            <a:ext cx="1384300" cy="1472182"/>
          </a:xfrm>
          <a:prstGeom prst="rect">
            <a:avLst/>
          </a:prstGeom>
        </p:spPr>
      </p:pic>
    </p:spTree>
    <p:extLst>
      <p:ext uri="{BB962C8B-B14F-4D97-AF65-F5344CB8AC3E}">
        <p14:creationId xmlns:p14="http://schemas.microsoft.com/office/powerpoint/2010/main" val="518296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0" indent="0"/>
            <a:r>
              <a:rPr lang="en-US" sz="1600" i="1" dirty="0">
                <a:latin typeface="+mj-lt"/>
                <a:ea typeface="MS PGothic" charset="0"/>
                <a:cs typeface="Arial" charset="0"/>
              </a:rPr>
              <a:t>This presentation contains confidential, proprietary, copyright and/or trade secret information of Third Sector Capital Partners that may not be reproduced, disclosed to anyone, or used for the benefit of anyone other than Third Sector Capital Partners unless expressly authorized in writing by an executive officer of Third Sector Capital Partners.</a:t>
            </a:r>
            <a:endParaRPr lang="en-US" sz="1600" dirty="0">
              <a:latin typeface="+mj-lt"/>
            </a:endParaRPr>
          </a:p>
        </p:txBody>
      </p:sp>
      <p:sp>
        <p:nvSpPr>
          <p:cNvPr id="3" name="Title 2"/>
          <p:cNvSpPr>
            <a:spLocks noGrp="1"/>
          </p:cNvSpPr>
          <p:nvPr>
            <p:ph type="title"/>
          </p:nvPr>
        </p:nvSpPr>
        <p:spPr/>
        <p:txBody>
          <a:bodyPr/>
          <a:lstStyle/>
          <a:p>
            <a:r>
              <a:rPr lang="en-US" dirty="0"/>
              <a:t>Disclosure</a:t>
            </a:r>
          </a:p>
        </p:txBody>
      </p:sp>
      <p:sp>
        <p:nvSpPr>
          <p:cNvPr id="4" name="Date Placeholder 3"/>
          <p:cNvSpPr>
            <a:spLocks noGrp="1"/>
          </p:cNvSpPr>
          <p:nvPr>
            <p:ph type="dt" sz="half" idx="15"/>
          </p:nvPr>
        </p:nvSpPr>
        <p:spPr/>
        <p:txBody>
          <a:bodyPr/>
          <a:lstStyle/>
          <a:p>
            <a:r>
              <a:rPr lang="en-US"/>
              <a:t>6/22/2017</a:t>
            </a:r>
          </a:p>
        </p:txBody>
      </p:sp>
      <p:sp>
        <p:nvSpPr>
          <p:cNvPr id="6" name="Slide Number Placeholder 5"/>
          <p:cNvSpPr>
            <a:spLocks noGrp="1"/>
          </p:cNvSpPr>
          <p:nvPr>
            <p:ph type="sldNum" sz="quarter" idx="17"/>
          </p:nvPr>
        </p:nvSpPr>
        <p:spPr/>
        <p:txBody>
          <a:bodyPr/>
          <a:lstStyle/>
          <a:p>
            <a:fld id="{DA0793FB-C4C3-534D-8179-FE2E76B41AD2}" type="slidenum">
              <a:rPr lang="en-US" smtClean="0"/>
              <a:pPr/>
              <a:t>25</a:t>
            </a:fld>
            <a:endParaRPr lang="en-US"/>
          </a:p>
        </p:txBody>
      </p:sp>
      <p:sp>
        <p:nvSpPr>
          <p:cNvPr id="8" name="Title 4"/>
          <p:cNvSpPr txBox="1">
            <a:spLocks/>
          </p:cNvSpPr>
          <p:nvPr/>
        </p:nvSpPr>
        <p:spPr bwMode="auto">
          <a:xfrm>
            <a:off x="606552" y="3625954"/>
            <a:ext cx="7927848" cy="2241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000" b="1" kern="1200" baseline="0">
                <a:solidFill>
                  <a:schemeClr val="tx1"/>
                </a:solidFill>
                <a:latin typeface="Arial"/>
                <a:ea typeface="MS PGothic" pitchFamily="34" charset="-128"/>
                <a:cs typeface="Arial"/>
              </a:defRPr>
            </a:lvl1pPr>
            <a:lvl2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2pPr>
            <a:lvl3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3pPr>
            <a:lvl4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4pPr>
            <a:lvl5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5pPr>
            <a:lvl6pPr marL="4572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9pPr>
          </a:lstStyle>
          <a:p>
            <a:pPr algn="ctr"/>
            <a:r>
              <a:rPr lang="en-US" sz="2800" dirty="0">
                <a:latin typeface="+mj-lt"/>
              </a:rPr>
              <a:t>Third Sector Capital Partners, Inc.</a:t>
            </a:r>
            <a:br>
              <a:rPr lang="en-US" sz="2200" dirty="0">
                <a:latin typeface="+mj-lt"/>
              </a:rPr>
            </a:br>
            <a:r>
              <a:rPr lang="en-US" sz="2200" dirty="0">
                <a:latin typeface="+mj-lt"/>
              </a:rPr>
              <a:t>Boston </a:t>
            </a:r>
            <a:r>
              <a:rPr lang="en-US" sz="2200" dirty="0">
                <a:latin typeface="+mj-lt"/>
                <a:sym typeface="Symbol" panose="05050102010706020507" pitchFamily="18" charset="2"/>
              </a:rPr>
              <a:t> San Francisco  Washington, D.C.</a:t>
            </a:r>
            <a:br>
              <a:rPr lang="en-US" dirty="0">
                <a:latin typeface="+mj-lt"/>
              </a:rPr>
            </a:br>
            <a:r>
              <a:rPr lang="en-US" sz="2200" dirty="0">
                <a:latin typeface="+mj-lt"/>
              </a:rPr>
              <a:t>info@thirdsectorcap.org | www.thirdsectorcap.org </a:t>
            </a:r>
          </a:p>
        </p:txBody>
      </p:sp>
      <p:cxnSp>
        <p:nvCxnSpPr>
          <p:cNvPr id="9" name="Straight Connector 8"/>
          <p:cNvCxnSpPr/>
          <p:nvPr/>
        </p:nvCxnSpPr>
        <p:spPr>
          <a:xfrm>
            <a:off x="0" y="4343400"/>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6"/>
          </p:nvPr>
        </p:nvSpPr>
        <p:spPr/>
        <p:txBody>
          <a:bodyPr/>
          <a:lstStyle/>
          <a:p>
            <a:r>
              <a:rPr lang="en-US"/>
              <a:t>BOSTON | SAN FRANCISCO | WASHINGTON DC          © THIRD SECTOR CAPITAL PARTNERS, INC.</a:t>
            </a:r>
            <a:endParaRPr lang="en-US" dirty="0"/>
          </a:p>
        </p:txBody>
      </p:sp>
    </p:spTree>
    <p:extLst>
      <p:ext uri="{BB962C8B-B14F-4D97-AF65-F5344CB8AC3E}">
        <p14:creationId xmlns:p14="http://schemas.microsoft.com/office/powerpoint/2010/main" val="11941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r>
              <a:rPr lang="en-US" dirty="0"/>
              <a:t>Webinar presenters</a:t>
            </a:r>
          </a:p>
        </p:txBody>
      </p:sp>
      <p:sp>
        <p:nvSpPr>
          <p:cNvPr id="16" name="Date Placeholder 15"/>
          <p:cNvSpPr>
            <a:spLocks noGrp="1"/>
          </p:cNvSpPr>
          <p:nvPr>
            <p:ph type="dt" sz="half" idx="20"/>
          </p:nvPr>
        </p:nvSpPr>
        <p:spPr/>
        <p:txBody>
          <a:bodyPr/>
          <a:lstStyle/>
          <a:p>
            <a:r>
              <a:rPr lang="en-US"/>
              <a:t>6/22/2017</a:t>
            </a:r>
          </a:p>
        </p:txBody>
      </p:sp>
      <p:sp>
        <p:nvSpPr>
          <p:cNvPr id="17" name="Footer Placeholder 16"/>
          <p:cNvSpPr>
            <a:spLocks noGrp="1"/>
          </p:cNvSpPr>
          <p:nvPr>
            <p:ph type="ftr" sz="quarter" idx="21"/>
          </p:nvPr>
        </p:nvSpPr>
        <p:spPr/>
        <p:txBody>
          <a:bodyPr/>
          <a:lstStyle/>
          <a:p>
            <a:r>
              <a:rPr lang="en-US"/>
              <a:t>BOSTON | SAN FRANCISCO | WASHINGTON DC          © THIRD SECTOR CAPITAL PARTNERS, INC.</a:t>
            </a:r>
            <a:endParaRPr lang="en-US" dirty="0"/>
          </a:p>
        </p:txBody>
      </p:sp>
      <p:sp>
        <p:nvSpPr>
          <p:cNvPr id="18" name="Slide Number Placeholder 17"/>
          <p:cNvSpPr>
            <a:spLocks noGrp="1"/>
          </p:cNvSpPr>
          <p:nvPr>
            <p:ph type="sldNum" sz="quarter" idx="22"/>
          </p:nvPr>
        </p:nvSpPr>
        <p:spPr/>
        <p:txBody>
          <a:bodyPr/>
          <a:lstStyle/>
          <a:p>
            <a:fld id="{DA0793FB-C4C3-534D-8179-FE2E76B41AD2}" type="slidenum">
              <a:rPr lang="en-US" smtClean="0"/>
              <a:pPr/>
              <a:t>2</a:t>
            </a:fld>
            <a:endParaRPr lang="en-US"/>
          </a:p>
        </p:txBody>
      </p:sp>
      <p:pic>
        <p:nvPicPr>
          <p:cNvPr id="2050" name="Picture 2" descr="http://www.thirdsectorcap.org/wp-content/uploads/2015/01/Whistler_Caroline_Final_8327_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2" y="1547812"/>
            <a:ext cx="1144524" cy="14817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2792" y="1797000"/>
            <a:ext cx="3267610" cy="954107"/>
          </a:xfrm>
          <a:prstGeom prst="rect">
            <a:avLst/>
          </a:prstGeom>
        </p:spPr>
        <p:txBody>
          <a:bodyPr wrap="square">
            <a:spAutoFit/>
          </a:bodyPr>
          <a:lstStyle/>
          <a:p>
            <a:r>
              <a:rPr lang="en-US" sz="1400" b="1" dirty="0"/>
              <a:t>Dennis Culhane </a:t>
            </a:r>
          </a:p>
          <a:p>
            <a:r>
              <a:rPr lang="en-US" sz="1400" i="1" dirty="0"/>
              <a:t>PI and Co-Founder </a:t>
            </a:r>
          </a:p>
          <a:p>
            <a:r>
              <a:rPr lang="en-US" sz="1400" i="1" dirty="0"/>
              <a:t>Actionable Intelligence for </a:t>
            </a:r>
          </a:p>
          <a:p>
            <a:r>
              <a:rPr lang="en-US" sz="1400" i="1" dirty="0"/>
              <a:t>Social Policy</a:t>
            </a:r>
          </a:p>
        </p:txBody>
      </p:sp>
      <p:sp>
        <p:nvSpPr>
          <p:cNvPr id="15" name="TextBox 14"/>
          <p:cNvSpPr txBox="1"/>
          <p:nvPr/>
        </p:nvSpPr>
        <p:spPr>
          <a:xfrm>
            <a:off x="1966316" y="1864280"/>
            <a:ext cx="2400300" cy="738664"/>
          </a:xfrm>
          <a:prstGeom prst="rect">
            <a:avLst/>
          </a:prstGeom>
          <a:noFill/>
        </p:spPr>
        <p:txBody>
          <a:bodyPr wrap="square" rtlCol="0">
            <a:spAutoFit/>
          </a:bodyPr>
          <a:lstStyle/>
          <a:p>
            <a:r>
              <a:rPr lang="en-US" sz="1400" b="1" dirty="0">
                <a:cs typeface="Arial"/>
              </a:rPr>
              <a:t>Caroline Whistler</a:t>
            </a:r>
          </a:p>
          <a:p>
            <a:r>
              <a:rPr lang="en-US" sz="1400" i="1" dirty="0">
                <a:cs typeface="Arial"/>
              </a:rPr>
              <a:t>CEO &amp; Co-Founder </a:t>
            </a:r>
          </a:p>
          <a:p>
            <a:r>
              <a:rPr lang="en-US" sz="1400" i="1" dirty="0">
                <a:cs typeface="Arial"/>
              </a:rPr>
              <a:t>Third Sector</a:t>
            </a:r>
            <a:endParaRPr lang="en-US" sz="1400" dirty="0">
              <a:cs typeface="Arial"/>
            </a:endParaRPr>
          </a:p>
        </p:txBody>
      </p:sp>
      <p:pic>
        <p:nvPicPr>
          <p:cNvPr id="11" name="Picture 2" descr="http://www.thirdsectorcap.org/wp-content/uploads/2014/12/Goldberg_Laila_C_8098_Final.jpg">
            <a:extLst>
              <a:ext uri="{FF2B5EF4-FFF2-40B4-BE49-F238E27FC236}">
                <a16:creationId xmlns:a16="http://schemas.microsoft.com/office/drawing/2014/main" id="{D5DB807F-2BD9-4767-AF48-F9164034C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2" y="3833812"/>
            <a:ext cx="1144524" cy="1481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543EE2-0A6E-485C-A6B5-6B809EE9FD14}"/>
              </a:ext>
            </a:extLst>
          </p:cNvPr>
          <p:cNvSpPr txBox="1"/>
          <p:nvPr/>
        </p:nvSpPr>
        <p:spPr>
          <a:xfrm>
            <a:off x="2019300" y="4034099"/>
            <a:ext cx="2438400" cy="738664"/>
          </a:xfrm>
          <a:prstGeom prst="rect">
            <a:avLst/>
          </a:prstGeom>
          <a:noFill/>
        </p:spPr>
        <p:txBody>
          <a:bodyPr wrap="square" rtlCol="0">
            <a:spAutoFit/>
          </a:bodyPr>
          <a:lstStyle/>
          <a:p>
            <a:r>
              <a:rPr lang="en-US" sz="1400" b="1" dirty="0">
                <a:cs typeface="Arial"/>
              </a:rPr>
              <a:t>Laila Goldberg </a:t>
            </a:r>
            <a:endParaRPr lang="en-US" sz="1400" i="1" dirty="0">
              <a:cs typeface="Arial"/>
            </a:endParaRPr>
          </a:p>
          <a:p>
            <a:r>
              <a:rPr lang="en-US" sz="1400" i="1" dirty="0">
                <a:cs typeface="Arial"/>
              </a:rPr>
              <a:t>Director</a:t>
            </a:r>
          </a:p>
          <a:p>
            <a:r>
              <a:rPr lang="en-US" sz="1400" i="1" dirty="0">
                <a:cs typeface="Arial"/>
              </a:rPr>
              <a:t>Third Sector</a:t>
            </a:r>
            <a:endParaRPr lang="en-US" sz="1400" dirty="0">
              <a:cs typeface="Arial"/>
            </a:endParaRPr>
          </a:p>
        </p:txBody>
      </p:sp>
      <p:sp>
        <p:nvSpPr>
          <p:cNvPr id="14" name="Rectangle 13">
            <a:extLst>
              <a:ext uri="{FF2B5EF4-FFF2-40B4-BE49-F238E27FC236}">
                <a16:creationId xmlns:a16="http://schemas.microsoft.com/office/drawing/2014/main" id="{A6D09BEA-4C4E-48C2-966A-9CB9BF1A67D4}"/>
              </a:ext>
            </a:extLst>
          </p:cNvPr>
          <p:cNvSpPr/>
          <p:nvPr/>
        </p:nvSpPr>
        <p:spPr>
          <a:xfrm>
            <a:off x="6282792" y="3998332"/>
            <a:ext cx="3352800" cy="954107"/>
          </a:xfrm>
          <a:prstGeom prst="rect">
            <a:avLst/>
          </a:prstGeom>
        </p:spPr>
        <p:txBody>
          <a:bodyPr wrap="square">
            <a:spAutoFit/>
          </a:bodyPr>
          <a:lstStyle/>
          <a:p>
            <a:r>
              <a:rPr lang="en-US" sz="1400" b="1" dirty="0"/>
              <a:t>Whitney LeBoeuf</a:t>
            </a:r>
          </a:p>
          <a:p>
            <a:r>
              <a:rPr lang="en-US" sz="1400" i="1" dirty="0"/>
              <a:t>Research Consultant</a:t>
            </a:r>
          </a:p>
          <a:p>
            <a:r>
              <a:rPr lang="en-US" sz="1400" i="1" dirty="0"/>
              <a:t>Actionable Intelligence for </a:t>
            </a:r>
          </a:p>
          <a:p>
            <a:r>
              <a:rPr lang="en-US" sz="1400" i="1" dirty="0"/>
              <a:t>Social Policy</a:t>
            </a:r>
          </a:p>
        </p:txBody>
      </p:sp>
      <p:sp>
        <p:nvSpPr>
          <p:cNvPr id="19" name="Rectangle: Rounded Corners 18">
            <a:extLst>
              <a:ext uri="{FF2B5EF4-FFF2-40B4-BE49-F238E27FC236}">
                <a16:creationId xmlns:a16="http://schemas.microsoft.com/office/drawing/2014/main" id="{2F28C21B-C96B-402F-859F-475E1A3D78CC}"/>
              </a:ext>
            </a:extLst>
          </p:cNvPr>
          <p:cNvSpPr/>
          <p:nvPr/>
        </p:nvSpPr>
        <p:spPr>
          <a:xfrm>
            <a:off x="4800600" y="1600200"/>
            <a:ext cx="1384300" cy="1429320"/>
          </a:xfrm>
          <a:prstGeom prst="roundRect">
            <a:avLst>
              <a:gd name="adj" fmla="val 153"/>
            </a:avLst>
          </a:prstGeom>
          <a:blipFill>
            <a:blip r:embed="rId5">
              <a:extLst>
                <a:ext uri="{28A0092B-C50C-407E-A947-70E740481C1C}">
                  <a14:useLocalDpi xmlns:a14="http://schemas.microsoft.com/office/drawing/2010/main" val="0"/>
                </a:ext>
              </a:extLst>
            </a:blip>
            <a:srcRect/>
            <a:stretch>
              <a:fillRect/>
            </a:stretch>
          </a:blipFill>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4" name="Picture 3"/>
          <p:cNvPicPr>
            <a:picLocks/>
          </p:cNvPicPr>
          <p:nvPr/>
        </p:nvPicPr>
        <p:blipFill>
          <a:blip r:embed="rId6">
            <a:extLst>
              <a:ext uri="{28A0092B-C50C-407E-A947-70E740481C1C}">
                <a14:useLocalDpi xmlns:a14="http://schemas.microsoft.com/office/drawing/2010/main" val="0"/>
              </a:ext>
            </a:extLst>
          </a:blip>
          <a:stretch>
            <a:fillRect/>
          </a:stretch>
        </p:blipFill>
        <p:spPr>
          <a:xfrm>
            <a:off x="4800600" y="3843338"/>
            <a:ext cx="1384300" cy="1472182"/>
          </a:xfrm>
          <a:prstGeom prst="rect">
            <a:avLst/>
          </a:prstGeom>
        </p:spPr>
      </p:pic>
    </p:spTree>
    <p:extLst>
      <p:ext uri="{BB962C8B-B14F-4D97-AF65-F5344CB8AC3E}">
        <p14:creationId xmlns:p14="http://schemas.microsoft.com/office/powerpoint/2010/main" val="1065809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b="1" dirty="0"/>
              <a:t>Introduction to the SIF Youth Development Competition</a:t>
            </a:r>
          </a:p>
          <a:p>
            <a:r>
              <a:rPr lang="en-US" dirty="0"/>
              <a:t>Review applicant eligibility and services to be provided</a:t>
            </a:r>
          </a:p>
          <a:p>
            <a:r>
              <a:rPr lang="en-US" dirty="0"/>
              <a:t>Review RFP details and selection factors</a:t>
            </a:r>
          </a:p>
          <a:p>
            <a:r>
              <a:rPr lang="en-US" dirty="0"/>
              <a:t>Next steps and Q&amp;A</a:t>
            </a:r>
          </a:p>
        </p:txBody>
      </p:sp>
      <p:sp>
        <p:nvSpPr>
          <p:cNvPr id="21" name="Title 20"/>
          <p:cNvSpPr>
            <a:spLocks noGrp="1"/>
          </p:cNvSpPr>
          <p:nvPr>
            <p:ph type="title"/>
          </p:nvPr>
        </p:nvSpPr>
        <p:spPr/>
        <p:txBody>
          <a:bodyPr/>
          <a:lstStyle/>
          <a:p>
            <a:r>
              <a:rPr lang="en-US" dirty="0"/>
              <a:t>Agenda</a:t>
            </a:r>
          </a:p>
        </p:txBody>
      </p:sp>
      <p:sp>
        <p:nvSpPr>
          <p:cNvPr id="15" name="Date Placeholder 14"/>
          <p:cNvSpPr>
            <a:spLocks noGrp="1"/>
          </p:cNvSpPr>
          <p:nvPr>
            <p:ph type="dt" sz="half" idx="10"/>
          </p:nvPr>
        </p:nvSpPr>
        <p:spPr/>
        <p:txBody>
          <a:bodyPr/>
          <a:lstStyle/>
          <a:p>
            <a:r>
              <a:rPr lang="en-US"/>
              <a:t>6/22/2017</a:t>
            </a:r>
          </a:p>
        </p:txBody>
      </p:sp>
      <p:sp>
        <p:nvSpPr>
          <p:cNvPr id="16" name="Footer Placeholder 15"/>
          <p:cNvSpPr>
            <a:spLocks noGrp="1"/>
          </p:cNvSpPr>
          <p:nvPr>
            <p:ph type="ftr" sz="quarter" idx="1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12"/>
          </p:nvPr>
        </p:nvSpPr>
        <p:spPr/>
        <p:txBody>
          <a:bodyPr/>
          <a:lstStyle/>
          <a:p>
            <a:fld id="{DA0793FB-C4C3-534D-8179-FE2E76B41AD2}" type="slidenum">
              <a:rPr lang="en-US" smtClean="0"/>
              <a:pPr/>
              <a:t>3</a:t>
            </a:fld>
            <a:endParaRPr lang="en-US"/>
          </a:p>
        </p:txBody>
      </p:sp>
    </p:spTree>
    <p:extLst>
      <p:ext uri="{BB962C8B-B14F-4D97-AF65-F5344CB8AC3E}">
        <p14:creationId xmlns:p14="http://schemas.microsoft.com/office/powerpoint/2010/main" val="150089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3200400" y="1543925"/>
            <a:ext cx="5335524" cy="4602875"/>
          </a:xfrm>
        </p:spPr>
        <p:txBody>
          <a:bodyPr/>
          <a:lstStyle/>
          <a:p>
            <a:pPr marL="0" indent="0" algn="just">
              <a:buNone/>
            </a:pPr>
            <a:r>
              <a:rPr lang="en-US" sz="1600" b="1" dirty="0"/>
              <a:t>Third Sector Capital Partners, Inc.</a:t>
            </a:r>
            <a:r>
              <a:rPr lang="en-US" sz="1600" dirty="0"/>
              <a:t> (Third Sector) </a:t>
            </a:r>
          </a:p>
          <a:p>
            <a:pPr algn="just"/>
            <a:r>
              <a:rPr lang="en-US" sz="1600" dirty="0"/>
              <a:t>Leads governments, high-performing nonprofits, and private funders in building evidence-based initiatives that address society’s most persistent challenges. </a:t>
            </a:r>
          </a:p>
          <a:p>
            <a:pPr algn="just"/>
            <a:r>
              <a:rPr lang="en-US" sz="1600" dirty="0"/>
              <a:t>Third Sector’s projects have resulted in over $100M in public dollars shifted to outcomes-oriented programs which use contracting and finance incentives to align resources with results for communities. </a:t>
            </a:r>
            <a:endParaRPr lang="en-US" dirty="0"/>
          </a:p>
          <a:p>
            <a:pPr marL="0" indent="0" algn="just">
              <a:buNone/>
            </a:pPr>
            <a:endParaRPr lang="en-US" sz="1600" b="1" dirty="0"/>
          </a:p>
          <a:p>
            <a:pPr marL="0" indent="0" algn="just">
              <a:buNone/>
            </a:pPr>
            <a:r>
              <a:rPr lang="en-US" sz="1600" b="1" dirty="0"/>
              <a:t>Actionable Intelligence for Social Policy </a:t>
            </a:r>
            <a:r>
              <a:rPr lang="en-US" sz="1600" dirty="0"/>
              <a:t>(AISP) </a:t>
            </a:r>
          </a:p>
          <a:p>
            <a:pPr algn="just"/>
            <a:r>
              <a:rPr lang="en-US" sz="1600" dirty="0"/>
              <a:t>Initiative at University of Pennsylvania that focuses on the development and use of integrated data systems (IDS) for policy analysis and program reform, establishing guidelines and standards for IDS development. </a:t>
            </a:r>
          </a:p>
          <a:p>
            <a:pPr algn="just"/>
            <a:r>
              <a:rPr lang="en-US" sz="1600" dirty="0"/>
              <a:t>Promotes the development of IDS among additional states and counties through its “developing sites” seminars and TA activities, including this initiative.</a:t>
            </a:r>
          </a:p>
        </p:txBody>
      </p:sp>
      <p:sp>
        <p:nvSpPr>
          <p:cNvPr id="17" name="Text Placeholder 16"/>
          <p:cNvSpPr>
            <a:spLocks noGrp="1"/>
          </p:cNvSpPr>
          <p:nvPr>
            <p:ph type="body" sz="quarter" idx="15"/>
          </p:nvPr>
        </p:nvSpPr>
        <p:spPr>
          <a:xfrm>
            <a:off x="2453646" y="1063534"/>
            <a:ext cx="4236737" cy="307777"/>
          </a:xfrm>
        </p:spPr>
        <p:txBody>
          <a:bodyPr/>
          <a:lstStyle/>
          <a:p>
            <a:r>
              <a:rPr lang="en-US" dirty="0"/>
              <a:t>TA partners provide a unique combination of expertise</a:t>
            </a:r>
          </a:p>
        </p:txBody>
      </p:sp>
      <p:sp>
        <p:nvSpPr>
          <p:cNvPr id="2" name="Title 1"/>
          <p:cNvSpPr>
            <a:spLocks noGrp="1"/>
          </p:cNvSpPr>
          <p:nvPr>
            <p:ph type="title"/>
          </p:nvPr>
        </p:nvSpPr>
        <p:spPr/>
        <p:txBody>
          <a:bodyPr/>
          <a:lstStyle/>
          <a:p>
            <a:r>
              <a:rPr lang="en-GB" dirty="0"/>
              <a:t>Outcomes-oriented contracting combined with </a:t>
            </a:r>
            <a:r>
              <a:rPr lang="en-US" dirty="0"/>
              <a:t>integrated data systems will enable govts to develop informative performance feedback loops</a:t>
            </a:r>
            <a:endParaRPr lang="en-US" sz="1900" dirty="0"/>
          </a:p>
        </p:txBody>
      </p:sp>
      <p:sp>
        <p:nvSpPr>
          <p:cNvPr id="6" name="Date Placeholder 5"/>
          <p:cNvSpPr>
            <a:spLocks noGrp="1"/>
          </p:cNvSpPr>
          <p:nvPr>
            <p:ph type="dt" sz="half" idx="20"/>
          </p:nvPr>
        </p:nvSpPr>
        <p:spPr/>
        <p:txBody>
          <a:bodyPr/>
          <a:lstStyle/>
          <a:p>
            <a:r>
              <a:rPr lang="en-US" dirty="0"/>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4</a:t>
            </a:fld>
            <a:endParaRPr lang="en-US"/>
          </a:p>
        </p:txBody>
      </p:sp>
      <p:pic>
        <p:nvPicPr>
          <p:cNvPr id="15" name="Picture 14"/>
          <p:cNvPicPr>
            <a:picLocks noChangeAspect="1"/>
          </p:cNvPicPr>
          <p:nvPr/>
        </p:nvPicPr>
        <p:blipFill>
          <a:blip r:embed="rId3"/>
          <a:stretch>
            <a:fillRect/>
          </a:stretch>
        </p:blipFill>
        <p:spPr>
          <a:xfrm>
            <a:off x="608076" y="2087803"/>
            <a:ext cx="2454425" cy="561856"/>
          </a:xfrm>
          <a:prstGeom prst="rect">
            <a:avLst/>
          </a:prstGeom>
        </p:spPr>
      </p:pic>
      <p:pic>
        <p:nvPicPr>
          <p:cNvPr id="11" name="Picture 10"/>
          <p:cNvPicPr>
            <a:picLocks noChangeAspect="1"/>
          </p:cNvPicPr>
          <p:nvPr/>
        </p:nvPicPr>
        <p:blipFill>
          <a:blip r:embed="rId4"/>
          <a:stretch>
            <a:fillRect/>
          </a:stretch>
        </p:blipFill>
        <p:spPr>
          <a:xfrm>
            <a:off x="829604" y="4267200"/>
            <a:ext cx="2011369" cy="990600"/>
          </a:xfrm>
          <a:prstGeom prst="rect">
            <a:avLst/>
          </a:prstGeom>
        </p:spPr>
      </p:pic>
    </p:spTree>
    <p:extLst>
      <p:ext uri="{BB962C8B-B14F-4D97-AF65-F5344CB8AC3E}">
        <p14:creationId xmlns:p14="http://schemas.microsoft.com/office/powerpoint/2010/main" val="199643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4350465" y="2029262"/>
            <a:ext cx="4192523" cy="3561475"/>
          </a:xfrm>
        </p:spPr>
        <p:txBody>
          <a:bodyPr/>
          <a:lstStyle/>
          <a:p>
            <a:r>
              <a:rPr lang="en-US" b="1" dirty="0"/>
              <a:t>The Social Innovation Fund </a:t>
            </a:r>
            <a:r>
              <a:rPr lang="en-US" dirty="0"/>
              <a:t>(SIF)</a:t>
            </a:r>
            <a:endParaRPr lang="en-US" sz="2000" dirty="0"/>
          </a:p>
          <a:p>
            <a:pPr lvl="1"/>
            <a:r>
              <a:rPr lang="en-US" dirty="0"/>
              <a:t>Program of the Corporation for National and Community Service (CNCS)</a:t>
            </a:r>
          </a:p>
          <a:p>
            <a:pPr>
              <a:spcBef>
                <a:spcPts val="1200"/>
              </a:spcBef>
            </a:pPr>
            <a:r>
              <a:rPr lang="en-US" dirty="0"/>
              <a:t>SIF combines public and private resources to grow the impact of innovative, community-based solutions that have compelling evidence of improving the lives of people in low-income communities throughout the United States</a:t>
            </a:r>
          </a:p>
          <a:p>
            <a:endParaRPr lang="en-US" sz="1600" dirty="0"/>
          </a:p>
        </p:txBody>
      </p:sp>
      <p:sp>
        <p:nvSpPr>
          <p:cNvPr id="9" name="Text Placeholder 8"/>
          <p:cNvSpPr>
            <a:spLocks noGrp="1"/>
          </p:cNvSpPr>
          <p:nvPr>
            <p:ph type="body" sz="quarter" idx="15"/>
          </p:nvPr>
        </p:nvSpPr>
        <p:spPr>
          <a:xfrm>
            <a:off x="2916775" y="1063534"/>
            <a:ext cx="3310458" cy="307777"/>
          </a:xfrm>
        </p:spPr>
        <p:txBody>
          <a:bodyPr/>
          <a:lstStyle/>
          <a:p>
            <a:r>
              <a:rPr lang="en-US" dirty="0"/>
              <a:t>Background on the Social Innovation Fund</a:t>
            </a:r>
          </a:p>
        </p:txBody>
      </p:sp>
      <p:sp>
        <p:nvSpPr>
          <p:cNvPr id="2" name="Title 1"/>
          <p:cNvSpPr>
            <a:spLocks noGrp="1"/>
          </p:cNvSpPr>
          <p:nvPr>
            <p:ph type="title"/>
          </p:nvPr>
        </p:nvSpPr>
        <p:spPr/>
        <p:txBody>
          <a:bodyPr/>
          <a:lstStyle/>
          <a:p>
            <a:r>
              <a:rPr lang="en-US" dirty="0"/>
              <a:t>This opportunity is funded with generous support from the federal Social Innovation Fund </a:t>
            </a:r>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5</a:t>
            </a:fld>
            <a:endParaRPr lang="en-US"/>
          </a:p>
        </p:txBody>
      </p:sp>
      <p:pic>
        <p:nvPicPr>
          <p:cNvPr id="11" name="Picture 10" descr="http://www.nationalservice.gov/sites/default/files/documents/SIF_Logo_2014.jpg"/>
          <p:cNvPicPr/>
          <p:nvPr/>
        </p:nvPicPr>
        <p:blipFill>
          <a:blip r:embed="rId3" cstate="print"/>
          <a:srcRect/>
          <a:stretch>
            <a:fillRect/>
          </a:stretch>
        </p:blipFill>
        <p:spPr bwMode="auto">
          <a:xfrm>
            <a:off x="609600" y="2667000"/>
            <a:ext cx="3276600" cy="1143000"/>
          </a:xfrm>
          <a:prstGeom prst="rect">
            <a:avLst/>
          </a:prstGeom>
          <a:noFill/>
          <a:ln w="9525">
            <a:noFill/>
            <a:miter lim="800000"/>
            <a:headEnd/>
            <a:tailEnd/>
          </a:ln>
        </p:spPr>
      </p:pic>
    </p:spTree>
    <p:extLst>
      <p:ext uri="{BB962C8B-B14F-4D97-AF65-F5344CB8AC3E}">
        <p14:creationId xmlns:p14="http://schemas.microsoft.com/office/powerpoint/2010/main" val="2843924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3190836" y="1053441"/>
            <a:ext cx="2289666" cy="307777"/>
          </a:xfrm>
        </p:spPr>
        <p:txBody>
          <a:bodyPr/>
          <a:lstStyle/>
          <a:p>
            <a:r>
              <a:rPr lang="en-US" dirty="0"/>
              <a:t>Key applicant characteristics</a:t>
            </a:r>
          </a:p>
        </p:txBody>
      </p:sp>
      <p:sp>
        <p:nvSpPr>
          <p:cNvPr id="6" name="Title 5"/>
          <p:cNvSpPr>
            <a:spLocks noGrp="1"/>
          </p:cNvSpPr>
          <p:nvPr>
            <p:ph type="title"/>
          </p:nvPr>
        </p:nvSpPr>
        <p:spPr/>
        <p:txBody>
          <a:bodyPr/>
          <a:lstStyle/>
          <a:p>
            <a:r>
              <a:rPr lang="en-US" dirty="0"/>
              <a:t>This is a unique opportunity for governments seeking to utilize IDS and outcomes-oriented contracting to </a:t>
            </a:r>
            <a:r>
              <a:rPr lang="en-GB" dirty="0">
                <a:solidFill>
                  <a:schemeClr val="tx1"/>
                </a:solidFill>
              </a:rPr>
              <a:t>improve two-generation outcomes</a:t>
            </a:r>
            <a:endParaRPr lang="en-US" dirty="0"/>
          </a:p>
        </p:txBody>
      </p:sp>
      <p:sp>
        <p:nvSpPr>
          <p:cNvPr id="15" name="Date Placeholder 14"/>
          <p:cNvSpPr>
            <a:spLocks noGrp="1"/>
          </p:cNvSpPr>
          <p:nvPr>
            <p:ph type="dt" sz="half" idx="20"/>
          </p:nvPr>
        </p:nvSpPr>
        <p:spPr/>
        <p:txBody>
          <a:bodyPr/>
          <a:lstStyle/>
          <a:p>
            <a:r>
              <a:rPr lang="en-US"/>
              <a:t>6/22/2017</a:t>
            </a:r>
          </a:p>
        </p:txBody>
      </p:sp>
      <p:sp>
        <p:nvSpPr>
          <p:cNvPr id="16" name="Footer Placeholder 15"/>
          <p:cNvSpPr>
            <a:spLocks noGrp="1"/>
          </p:cNvSpPr>
          <p:nvPr>
            <p:ph type="ftr" sz="quarter" idx="21"/>
          </p:nvPr>
        </p:nvSpPr>
        <p:spPr/>
        <p:txBody>
          <a:bodyPr/>
          <a:lstStyle/>
          <a:p>
            <a:r>
              <a:rPr lang="en-US"/>
              <a:t>BOSTON | SAN FRANCISCO | WASHINGTON DC          © THIRD SECTOR CAPITAL PARTNERS, INC.</a:t>
            </a:r>
            <a:endParaRPr lang="en-US" dirty="0"/>
          </a:p>
        </p:txBody>
      </p:sp>
      <p:sp>
        <p:nvSpPr>
          <p:cNvPr id="17" name="Slide Number Placeholder 16"/>
          <p:cNvSpPr>
            <a:spLocks noGrp="1"/>
          </p:cNvSpPr>
          <p:nvPr>
            <p:ph type="sldNum" sz="quarter" idx="22"/>
          </p:nvPr>
        </p:nvSpPr>
        <p:spPr/>
        <p:txBody>
          <a:bodyPr/>
          <a:lstStyle/>
          <a:p>
            <a:fld id="{DA0793FB-C4C3-534D-8179-FE2E76B41AD2}" type="slidenum">
              <a:rPr lang="en-US" smtClean="0"/>
              <a:pPr/>
              <a:t>6</a:t>
            </a:fld>
            <a:endParaRPr lang="en-US"/>
          </a:p>
        </p:txBody>
      </p:sp>
      <p:sp>
        <p:nvSpPr>
          <p:cNvPr id="9" name="Rectangle 8"/>
          <p:cNvSpPr/>
          <p:nvPr/>
        </p:nvSpPr>
        <p:spPr>
          <a:xfrm>
            <a:off x="680368" y="1562408"/>
            <a:ext cx="1994523" cy="1149487"/>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Improve Youth Development Outcomes</a:t>
            </a:r>
          </a:p>
        </p:txBody>
      </p:sp>
      <p:sp>
        <p:nvSpPr>
          <p:cNvPr id="10" name="Rectangle 9"/>
          <p:cNvSpPr/>
          <p:nvPr/>
        </p:nvSpPr>
        <p:spPr>
          <a:xfrm>
            <a:off x="693834" y="2952858"/>
            <a:ext cx="1994523" cy="1149583"/>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Support Data Integration</a:t>
            </a:r>
          </a:p>
        </p:txBody>
      </p:sp>
      <p:sp>
        <p:nvSpPr>
          <p:cNvPr id="11" name="Rectangle 10"/>
          <p:cNvSpPr/>
          <p:nvPr/>
        </p:nvSpPr>
        <p:spPr>
          <a:xfrm>
            <a:off x="680367" y="4343399"/>
            <a:ext cx="1994523" cy="1149583"/>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tIns="45720" bIns="91440" rtlCol="0" anchor="ctr"/>
          <a:lstStyle/>
          <a:p>
            <a:pPr algn="ctr"/>
            <a:r>
              <a:rPr lang="en-US" b="1" dirty="0">
                <a:solidFill>
                  <a:schemeClr val="bg1"/>
                </a:solidFill>
              </a:rPr>
              <a:t>Pursue Outcomes- </a:t>
            </a:r>
          </a:p>
          <a:p>
            <a:pPr algn="ctr"/>
            <a:r>
              <a:rPr lang="en-US" b="1" dirty="0">
                <a:solidFill>
                  <a:schemeClr val="bg1"/>
                </a:solidFill>
              </a:rPr>
              <a:t>Oriented Contracting</a:t>
            </a:r>
          </a:p>
        </p:txBody>
      </p:sp>
      <p:sp>
        <p:nvSpPr>
          <p:cNvPr id="12" name="Rectangle 11"/>
          <p:cNvSpPr/>
          <p:nvPr/>
        </p:nvSpPr>
        <p:spPr>
          <a:xfrm>
            <a:off x="2728419" y="1562408"/>
            <a:ext cx="5602781" cy="1149347"/>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Autofit/>
          </a:bodyPr>
          <a:lstStyle/>
          <a:p>
            <a:pPr marL="285750" indent="-285750">
              <a:lnSpc>
                <a:spcPct val="110000"/>
              </a:lnSpc>
              <a:spcBef>
                <a:spcPct val="0"/>
              </a:spcBef>
              <a:buSzPct val="75000"/>
              <a:buFont typeface="Arial" panose="020B0604020202020204" pitchFamily="34" charset="0"/>
              <a:buChar char="•"/>
            </a:pPr>
            <a:r>
              <a:rPr lang="en-US" altLang="en-US" sz="1600" dirty="0">
                <a:solidFill>
                  <a:sysClr val="windowText" lastClr="000000"/>
                </a:solidFill>
                <a:cs typeface="Calibri"/>
              </a:rPr>
              <a:t>Interested in testing and scaling strategies to improve two-generation outcomes (i.e. outcomes that foster the well-being of both parents and their children) </a:t>
            </a:r>
          </a:p>
        </p:txBody>
      </p:sp>
      <p:sp>
        <p:nvSpPr>
          <p:cNvPr id="13" name="Rectangle 12"/>
          <p:cNvSpPr/>
          <p:nvPr/>
        </p:nvSpPr>
        <p:spPr>
          <a:xfrm>
            <a:off x="2741886" y="2952857"/>
            <a:ext cx="5602780" cy="1149441"/>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Autofit/>
          </a:bodyPr>
          <a:lstStyle/>
          <a:p>
            <a:pPr marL="285750" indent="-285750">
              <a:lnSpc>
                <a:spcPct val="110000"/>
              </a:lnSpc>
              <a:spcBef>
                <a:spcPct val="0"/>
              </a:spcBef>
              <a:buSzPct val="75000"/>
              <a:buFont typeface="Arial" panose="020B0604020202020204" pitchFamily="34" charset="0"/>
              <a:buChar char="•"/>
            </a:pPr>
            <a:r>
              <a:rPr lang="en-US" altLang="en-US" sz="1600" dirty="0">
                <a:solidFill>
                  <a:schemeClr val="tx1"/>
                </a:solidFill>
                <a:cs typeface="Calibri"/>
              </a:rPr>
              <a:t>Demonstrate government and leadership commitment to data integration efforts and using data for decision-making</a:t>
            </a:r>
          </a:p>
        </p:txBody>
      </p:sp>
      <p:sp>
        <p:nvSpPr>
          <p:cNvPr id="14" name="Rectangle 13"/>
          <p:cNvSpPr/>
          <p:nvPr/>
        </p:nvSpPr>
        <p:spPr>
          <a:xfrm>
            <a:off x="2745276" y="4343399"/>
            <a:ext cx="5602780" cy="1158876"/>
          </a:xfrm>
          <a:prstGeom prst="rect">
            <a:avLst/>
          </a:prstGeom>
          <a:noFill/>
          <a:ln w="6350">
            <a:solidFill>
              <a:srgbClr val="CACACE"/>
            </a:solidFill>
          </a:ln>
          <a:effectLst/>
        </p:spPr>
        <p:style>
          <a:lnRef idx="1">
            <a:schemeClr val="accent1"/>
          </a:lnRef>
          <a:fillRef idx="3">
            <a:schemeClr val="accent1"/>
          </a:fillRef>
          <a:effectRef idx="2">
            <a:schemeClr val="accent1"/>
          </a:effectRef>
          <a:fontRef idx="minor">
            <a:schemeClr val="lt1"/>
          </a:fontRef>
        </p:style>
        <p:txBody>
          <a:bodyPr lIns="182880" rIns="182880" bIns="91440" rtlCol="0" anchor="ctr" anchorCtr="0">
            <a:noAutofit/>
          </a:bodyPr>
          <a:lstStyle/>
          <a:p>
            <a:pPr marL="285750" indent="-285750">
              <a:lnSpc>
                <a:spcPct val="110000"/>
              </a:lnSpc>
              <a:spcBef>
                <a:spcPct val="0"/>
              </a:spcBef>
              <a:buSzPct val="75000"/>
              <a:buFont typeface="Arial" panose="020B0604020202020204" pitchFamily="34" charset="0"/>
              <a:buChar char="•"/>
            </a:pPr>
            <a:r>
              <a:rPr lang="en-US" altLang="en-US" sz="1600" dirty="0">
                <a:solidFill>
                  <a:schemeClr val="tx1"/>
                </a:solidFill>
                <a:cs typeface="Calibri"/>
              </a:rPr>
              <a:t>Interested in or currently pursuing outcomes-oriented contracting strategies focused on two-generation outcomes and committed to leveraging IDS for these efforts</a:t>
            </a:r>
          </a:p>
        </p:txBody>
      </p:sp>
      <p:sp>
        <p:nvSpPr>
          <p:cNvPr id="18" name="Oval 17"/>
          <p:cNvSpPr/>
          <p:nvPr/>
        </p:nvSpPr>
        <p:spPr>
          <a:xfrm>
            <a:off x="581353" y="1447800"/>
            <a:ext cx="221080" cy="228600"/>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1</a:t>
            </a:r>
            <a:endParaRPr lang="en-US" sz="1800" b="1" dirty="0">
              <a:solidFill>
                <a:schemeClr val="bg1"/>
              </a:solidFill>
              <a:latin typeface="Calibri"/>
              <a:cs typeface="Calibri"/>
            </a:endParaRPr>
          </a:p>
        </p:txBody>
      </p:sp>
      <p:sp>
        <p:nvSpPr>
          <p:cNvPr id="21" name="Oval 20"/>
          <p:cNvSpPr/>
          <p:nvPr/>
        </p:nvSpPr>
        <p:spPr>
          <a:xfrm>
            <a:off x="591986" y="2838707"/>
            <a:ext cx="221080" cy="22921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2</a:t>
            </a:r>
            <a:endParaRPr lang="en-US" sz="1800" b="1" dirty="0">
              <a:solidFill>
                <a:schemeClr val="bg1"/>
              </a:solidFill>
              <a:latin typeface="Calibri"/>
              <a:cs typeface="Calibri"/>
            </a:endParaRPr>
          </a:p>
        </p:txBody>
      </p:sp>
      <p:sp>
        <p:nvSpPr>
          <p:cNvPr id="22" name="Oval 21"/>
          <p:cNvSpPr/>
          <p:nvPr/>
        </p:nvSpPr>
        <p:spPr>
          <a:xfrm>
            <a:off x="596859" y="4267635"/>
            <a:ext cx="221080" cy="229214"/>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a:cs typeface="Calibri"/>
              </a:rPr>
              <a:t>3</a:t>
            </a:r>
            <a:endParaRPr lang="en-US" sz="1800" b="1" dirty="0">
              <a:solidFill>
                <a:schemeClr val="bg1"/>
              </a:solidFill>
              <a:latin typeface="Calibri"/>
              <a:cs typeface="Calibri"/>
            </a:endParaRPr>
          </a:p>
        </p:txBody>
      </p:sp>
    </p:spTree>
    <p:extLst>
      <p:ext uri="{BB962C8B-B14F-4D97-AF65-F5344CB8AC3E}">
        <p14:creationId xmlns:p14="http://schemas.microsoft.com/office/powerpoint/2010/main" val="140936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4648200" y="1543925"/>
            <a:ext cx="3887724" cy="4318713"/>
          </a:xfrm>
        </p:spPr>
        <p:txBody>
          <a:bodyPr/>
          <a:lstStyle/>
          <a:p>
            <a:pPr>
              <a:spcAft>
                <a:spcPts val="600"/>
              </a:spcAft>
            </a:pPr>
            <a:r>
              <a:rPr lang="en-US" dirty="0"/>
              <a:t>IDS </a:t>
            </a:r>
            <a:r>
              <a:rPr lang="en-US" b="1" i="1" dirty="0"/>
              <a:t>link administrative data across multiple agencies </a:t>
            </a:r>
            <a:r>
              <a:rPr lang="en-US" dirty="0"/>
              <a:t>to monitor and track how services are being used and to what effect</a:t>
            </a:r>
          </a:p>
          <a:p>
            <a:pPr>
              <a:spcAft>
                <a:spcPts val="600"/>
              </a:spcAft>
            </a:pPr>
            <a:r>
              <a:rPr lang="en-US" dirty="0"/>
              <a:t>Provide agency decision makers with </a:t>
            </a:r>
            <a:r>
              <a:rPr lang="en-US" b="1" i="1" dirty="0"/>
              <a:t>actionable intelligence </a:t>
            </a:r>
            <a:r>
              <a:rPr lang="en-US" dirty="0"/>
              <a:t>to better address the needs of beneficiaries</a:t>
            </a:r>
          </a:p>
          <a:p>
            <a:pPr>
              <a:spcAft>
                <a:spcPts val="600"/>
              </a:spcAft>
            </a:pPr>
            <a:r>
              <a:rPr lang="en-US" dirty="0"/>
              <a:t>Enable communities to test social policy innovations, implement low-cost evaluations, and pursue </a:t>
            </a:r>
            <a:r>
              <a:rPr lang="en-US" b="1" i="1" dirty="0"/>
              <a:t>continuous quality improvement </a:t>
            </a:r>
            <a:r>
              <a:rPr lang="en-US" dirty="0"/>
              <a:t>efforts</a:t>
            </a:r>
            <a:endParaRPr lang="en-US" sz="1600" dirty="0"/>
          </a:p>
        </p:txBody>
      </p:sp>
      <p:sp>
        <p:nvSpPr>
          <p:cNvPr id="3" name="Text Placeholder 2"/>
          <p:cNvSpPr>
            <a:spLocks noGrp="1"/>
          </p:cNvSpPr>
          <p:nvPr>
            <p:ph type="body" sz="quarter" idx="15"/>
          </p:nvPr>
        </p:nvSpPr>
        <p:spPr>
          <a:xfrm>
            <a:off x="3210965" y="1063534"/>
            <a:ext cx="2722092" cy="307777"/>
          </a:xfrm>
        </p:spPr>
        <p:txBody>
          <a:bodyPr/>
          <a:lstStyle/>
          <a:p>
            <a:r>
              <a:rPr lang="en-US" dirty="0"/>
              <a:t>Characteristics and purpose of IDS</a:t>
            </a:r>
          </a:p>
        </p:txBody>
      </p:sp>
      <p:sp>
        <p:nvSpPr>
          <p:cNvPr id="5" name="Title 4"/>
          <p:cNvSpPr>
            <a:spLocks noGrp="1"/>
          </p:cNvSpPr>
          <p:nvPr>
            <p:ph type="title"/>
          </p:nvPr>
        </p:nvSpPr>
        <p:spPr/>
        <p:txBody>
          <a:bodyPr/>
          <a:lstStyle/>
          <a:p>
            <a:r>
              <a:rPr lang="en-GB" dirty="0"/>
              <a:t>Integrated Data Systems (IDS) foster social innovation by accelerating the knowledge-to-practice development cycle</a:t>
            </a:r>
            <a:endParaRPr lang="en-US" dirty="0"/>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7</a:t>
            </a:fld>
            <a:endParaRPr lang="en-US"/>
          </a:p>
        </p:txBody>
      </p:sp>
      <p:pic>
        <p:nvPicPr>
          <p:cNvPr id="1028" name="Picture 4" descr="http://www.aisp.upenn.edu/wp-content/uploads/2015/03/WhatIsIDS_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76" y="1543925"/>
            <a:ext cx="3600077" cy="357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9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38811" y="1063534"/>
            <a:ext cx="3266472" cy="307777"/>
          </a:xfrm>
        </p:spPr>
        <p:txBody>
          <a:bodyPr/>
          <a:lstStyle/>
          <a:p>
            <a:r>
              <a:rPr lang="en-US" dirty="0"/>
              <a:t>Using data to improve community impact</a:t>
            </a:r>
          </a:p>
        </p:txBody>
      </p:sp>
      <p:sp>
        <p:nvSpPr>
          <p:cNvPr id="5" name="Title 4"/>
          <p:cNvSpPr>
            <a:spLocks noGrp="1"/>
          </p:cNvSpPr>
          <p:nvPr>
            <p:ph type="title"/>
          </p:nvPr>
        </p:nvSpPr>
        <p:spPr/>
        <p:txBody>
          <a:bodyPr/>
          <a:lstStyle/>
          <a:p>
            <a:r>
              <a:rPr lang="en-GB" dirty="0"/>
              <a:t>Outcomes-oriented contracts give government a </a:t>
            </a:r>
            <a:r>
              <a:rPr lang="en-GB" u="sng" dirty="0"/>
              <a:t>performance feedback loop</a:t>
            </a:r>
            <a:r>
              <a:rPr lang="en-GB" dirty="0"/>
              <a:t> by using data to understand results and inform resource allocation</a:t>
            </a:r>
            <a:endParaRPr lang="en-US" dirty="0"/>
          </a:p>
        </p:txBody>
      </p:sp>
      <p:sp>
        <p:nvSpPr>
          <p:cNvPr id="6" name="Date Placeholder 5"/>
          <p:cNvSpPr>
            <a:spLocks noGrp="1"/>
          </p:cNvSpPr>
          <p:nvPr>
            <p:ph type="dt" sz="half" idx="20"/>
          </p:nvPr>
        </p:nvSpPr>
        <p:spPr/>
        <p:txBody>
          <a:bodyPr/>
          <a:lstStyle/>
          <a:p>
            <a:r>
              <a:rPr lang="en-US"/>
              <a:t>6/22/2017</a:t>
            </a:r>
          </a:p>
        </p:txBody>
      </p:sp>
      <p:sp>
        <p:nvSpPr>
          <p:cNvPr id="7" name="Footer Placeholder 6"/>
          <p:cNvSpPr>
            <a:spLocks noGrp="1"/>
          </p:cNvSpPr>
          <p:nvPr>
            <p:ph type="ftr" sz="quarter" idx="21"/>
          </p:nvPr>
        </p:nvSpPr>
        <p:spPr/>
        <p:txBody>
          <a:bodyPr/>
          <a:lstStyle/>
          <a:p>
            <a:r>
              <a:rPr lang="en-US"/>
              <a:t>BOSTON | SAN FRANCISCO | WASHINGTON DC          ©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8</a:t>
            </a:fld>
            <a:endParaRPr lang="en-US"/>
          </a:p>
        </p:txBody>
      </p:sp>
      <p:grpSp>
        <p:nvGrpSpPr>
          <p:cNvPr id="13" name="Group 12">
            <a:extLst>
              <a:ext uri="{FF2B5EF4-FFF2-40B4-BE49-F238E27FC236}">
                <a16:creationId xmlns:a16="http://schemas.microsoft.com/office/drawing/2014/main" id="{0712AB39-85E1-4A53-BCC6-B77F92047598}"/>
              </a:ext>
            </a:extLst>
          </p:cNvPr>
          <p:cNvGrpSpPr/>
          <p:nvPr/>
        </p:nvGrpSpPr>
        <p:grpSpPr>
          <a:xfrm>
            <a:off x="653905" y="2482451"/>
            <a:ext cx="996315" cy="981710"/>
            <a:chOff x="1534885" y="1228936"/>
            <a:chExt cx="1459464" cy="1439333"/>
          </a:xfrm>
        </p:grpSpPr>
        <p:sp>
          <p:nvSpPr>
            <p:cNvPr id="14" name="Oval 13">
              <a:extLst>
                <a:ext uri="{FF2B5EF4-FFF2-40B4-BE49-F238E27FC236}">
                  <a16:creationId xmlns:a16="http://schemas.microsoft.com/office/drawing/2014/main" id="{1F400D80-3E82-4AE6-AE04-F1085CB9BBDA}"/>
                </a:ext>
              </a:extLst>
            </p:cNvPr>
            <p:cNvSpPr/>
            <p:nvPr/>
          </p:nvSpPr>
          <p:spPr>
            <a:xfrm>
              <a:off x="1534885" y="1228936"/>
              <a:ext cx="1459464" cy="143933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nvGrpSpPr>
            <p:cNvPr id="15" name="Group 14">
              <a:extLst>
                <a:ext uri="{FF2B5EF4-FFF2-40B4-BE49-F238E27FC236}">
                  <a16:creationId xmlns:a16="http://schemas.microsoft.com/office/drawing/2014/main" id="{1602A380-5B6B-402F-AA82-89EC5F4F7DA2}"/>
                </a:ext>
              </a:extLst>
            </p:cNvPr>
            <p:cNvGrpSpPr/>
            <p:nvPr/>
          </p:nvGrpSpPr>
          <p:grpSpPr>
            <a:xfrm>
              <a:off x="1796803" y="1502888"/>
              <a:ext cx="935618" cy="986391"/>
              <a:chOff x="1796807" y="1502884"/>
              <a:chExt cx="642935" cy="677826"/>
            </a:xfrm>
          </p:grpSpPr>
          <p:sp>
            <p:nvSpPr>
              <p:cNvPr id="16" name="Freeform 27">
                <a:extLst>
                  <a:ext uri="{FF2B5EF4-FFF2-40B4-BE49-F238E27FC236}">
                    <a16:creationId xmlns:a16="http://schemas.microsoft.com/office/drawing/2014/main" id="{19B6E2AB-F034-4E23-830A-BF4FAA7B5B72}"/>
                  </a:ext>
                </a:extLst>
              </p:cNvPr>
              <p:cNvSpPr/>
              <p:nvPr/>
            </p:nvSpPr>
            <p:spPr>
              <a:xfrm>
                <a:off x="1949616" y="1678562"/>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rgbClr val="FFFFFF"/>
              </a:solid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Oval 16">
                <a:extLst>
                  <a:ext uri="{FF2B5EF4-FFF2-40B4-BE49-F238E27FC236}">
                    <a16:creationId xmlns:a16="http://schemas.microsoft.com/office/drawing/2014/main" id="{8B1D127B-C79C-4162-9972-45700BA6C33E}"/>
                  </a:ext>
                </a:extLst>
              </p:cNvPr>
              <p:cNvSpPr/>
              <p:nvPr/>
            </p:nvSpPr>
            <p:spPr>
              <a:xfrm>
                <a:off x="2025141" y="1502884"/>
                <a:ext cx="186267" cy="183698"/>
              </a:xfrm>
              <a:prstGeom prst="ellipse">
                <a:avLst/>
              </a:prstGeom>
              <a:solidFill>
                <a:schemeClr val="bg1"/>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nvGrpSpPr>
              <p:cNvPr id="18" name="Group 17">
                <a:extLst>
                  <a:ext uri="{FF2B5EF4-FFF2-40B4-BE49-F238E27FC236}">
                    <a16:creationId xmlns:a16="http://schemas.microsoft.com/office/drawing/2014/main" id="{E1B87791-1C40-4A7B-BF38-697236E726D4}"/>
                  </a:ext>
                </a:extLst>
              </p:cNvPr>
              <p:cNvGrpSpPr/>
              <p:nvPr/>
            </p:nvGrpSpPr>
            <p:grpSpPr>
              <a:xfrm>
                <a:off x="1796807" y="1619866"/>
                <a:ext cx="337343" cy="449720"/>
                <a:chOff x="1796807" y="1619866"/>
                <a:chExt cx="337343" cy="449720"/>
              </a:xfrm>
            </p:grpSpPr>
            <p:sp>
              <p:nvSpPr>
                <p:cNvPr id="25" name="Freeform 36">
                  <a:extLst>
                    <a:ext uri="{FF2B5EF4-FFF2-40B4-BE49-F238E27FC236}">
                      <a16:creationId xmlns:a16="http://schemas.microsoft.com/office/drawing/2014/main" id="{5EC5654C-0605-4C86-BB95-246420DDBF65}"/>
                    </a:ext>
                  </a:extLst>
                </p:cNvPr>
                <p:cNvSpPr/>
                <p:nvPr/>
              </p:nvSpPr>
              <p:spPr>
                <a:xfrm>
                  <a:off x="1796807" y="1795545"/>
                  <a:ext cx="337343"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rgbClr val="FFFFFF"/>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6" name="Oval 25">
                  <a:extLst>
                    <a:ext uri="{FF2B5EF4-FFF2-40B4-BE49-F238E27FC236}">
                      <a16:creationId xmlns:a16="http://schemas.microsoft.com/office/drawing/2014/main" id="{9FD8EE55-5588-4DB6-A113-B89135C14D73}"/>
                    </a:ext>
                  </a:extLst>
                </p:cNvPr>
                <p:cNvSpPr/>
                <p:nvPr/>
              </p:nvSpPr>
              <p:spPr>
                <a:xfrm>
                  <a:off x="1872344" y="1619866"/>
                  <a:ext cx="186267" cy="183698"/>
                </a:xfrm>
                <a:prstGeom prst="ellipse">
                  <a:avLst/>
                </a:prstGeom>
                <a:solidFill>
                  <a:schemeClr val="bg1"/>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grpSp>
            <p:nvGrpSpPr>
              <p:cNvPr id="19" name="Group 18">
                <a:extLst>
                  <a:ext uri="{FF2B5EF4-FFF2-40B4-BE49-F238E27FC236}">
                    <a16:creationId xmlns:a16="http://schemas.microsoft.com/office/drawing/2014/main" id="{A5772F66-CD96-4A19-AB04-63DCC30BAD10}"/>
                  </a:ext>
                </a:extLst>
              </p:cNvPr>
              <p:cNvGrpSpPr/>
              <p:nvPr/>
            </p:nvGrpSpPr>
            <p:grpSpPr>
              <a:xfrm>
                <a:off x="2102399" y="1619865"/>
                <a:ext cx="337343" cy="449720"/>
                <a:chOff x="2102399" y="1619865"/>
                <a:chExt cx="337343" cy="449720"/>
              </a:xfrm>
            </p:grpSpPr>
            <p:sp>
              <p:nvSpPr>
                <p:cNvPr id="23" name="Freeform 34">
                  <a:extLst>
                    <a:ext uri="{FF2B5EF4-FFF2-40B4-BE49-F238E27FC236}">
                      <a16:creationId xmlns:a16="http://schemas.microsoft.com/office/drawing/2014/main" id="{3915FD44-3B30-4603-9384-F94CA6EC4293}"/>
                    </a:ext>
                  </a:extLst>
                </p:cNvPr>
                <p:cNvSpPr/>
                <p:nvPr/>
              </p:nvSpPr>
              <p:spPr>
                <a:xfrm>
                  <a:off x="2102399" y="1795544"/>
                  <a:ext cx="337343"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rgbClr val="FFFFFF"/>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4" name="Oval 23">
                  <a:extLst>
                    <a:ext uri="{FF2B5EF4-FFF2-40B4-BE49-F238E27FC236}">
                      <a16:creationId xmlns:a16="http://schemas.microsoft.com/office/drawing/2014/main" id="{A665D79B-C670-4B6D-A6CC-ED11443E51CA}"/>
                    </a:ext>
                  </a:extLst>
                </p:cNvPr>
                <p:cNvSpPr/>
                <p:nvPr/>
              </p:nvSpPr>
              <p:spPr>
                <a:xfrm>
                  <a:off x="2177942" y="1619865"/>
                  <a:ext cx="186266" cy="183698"/>
                </a:xfrm>
                <a:prstGeom prst="ellipse">
                  <a:avLst/>
                </a:prstGeom>
                <a:solidFill>
                  <a:schemeClr val="bg1"/>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grpSp>
            <p:nvGrpSpPr>
              <p:cNvPr id="20" name="Group 19">
                <a:extLst>
                  <a:ext uri="{FF2B5EF4-FFF2-40B4-BE49-F238E27FC236}">
                    <a16:creationId xmlns:a16="http://schemas.microsoft.com/office/drawing/2014/main" id="{9D29AFA0-1BD5-4EF5-A706-4128F6420D51}"/>
                  </a:ext>
                </a:extLst>
              </p:cNvPr>
              <p:cNvGrpSpPr/>
              <p:nvPr/>
            </p:nvGrpSpPr>
            <p:grpSpPr>
              <a:xfrm>
                <a:off x="1949606" y="1730989"/>
                <a:ext cx="337343" cy="449721"/>
                <a:chOff x="1949606" y="1730989"/>
                <a:chExt cx="337343" cy="449721"/>
              </a:xfrm>
            </p:grpSpPr>
            <p:sp>
              <p:nvSpPr>
                <p:cNvPr id="21" name="Freeform 32">
                  <a:extLst>
                    <a:ext uri="{FF2B5EF4-FFF2-40B4-BE49-F238E27FC236}">
                      <a16:creationId xmlns:a16="http://schemas.microsoft.com/office/drawing/2014/main" id="{03BEB8DB-EC0C-47EB-AAF5-7A9A315D77F2}"/>
                    </a:ext>
                  </a:extLst>
                </p:cNvPr>
                <p:cNvSpPr/>
                <p:nvPr/>
              </p:nvSpPr>
              <p:spPr>
                <a:xfrm>
                  <a:off x="1949606" y="1906669"/>
                  <a:ext cx="337343"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rgbClr val="FFFFFF"/>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2" name="Oval 21">
                  <a:extLst>
                    <a:ext uri="{FF2B5EF4-FFF2-40B4-BE49-F238E27FC236}">
                      <a16:creationId xmlns:a16="http://schemas.microsoft.com/office/drawing/2014/main" id="{50A845B0-E421-4A5C-A16C-E2011E19AF6C}"/>
                    </a:ext>
                  </a:extLst>
                </p:cNvPr>
                <p:cNvSpPr/>
                <p:nvPr/>
              </p:nvSpPr>
              <p:spPr>
                <a:xfrm>
                  <a:off x="2025142" y="1730989"/>
                  <a:ext cx="186267" cy="183698"/>
                </a:xfrm>
                <a:prstGeom prst="ellipse">
                  <a:avLst/>
                </a:prstGeom>
                <a:solidFill>
                  <a:schemeClr val="bg1"/>
                </a:solid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grpSp>
      </p:grpSp>
      <p:pic>
        <p:nvPicPr>
          <p:cNvPr id="27" name="Picture 26">
            <a:extLst>
              <a:ext uri="{FF2B5EF4-FFF2-40B4-BE49-F238E27FC236}">
                <a16:creationId xmlns:a16="http://schemas.microsoft.com/office/drawing/2014/main" id="{31A485C2-30FB-4CEE-BE3C-72BE4544B71A}"/>
              </a:ext>
            </a:extLst>
          </p:cNvPr>
          <p:cNvPicPr/>
          <p:nvPr/>
        </p:nvPicPr>
        <p:blipFill>
          <a:blip r:embed="rId3" cstate="print">
            <a:extLst>
              <a:ext uri="{28A0092B-C50C-407E-A947-70E740481C1C}">
                <a14:useLocalDpi xmlns:a14="http://schemas.microsoft.com/office/drawing/2010/main"/>
              </a:ext>
            </a:extLst>
          </a:blip>
          <a:stretch>
            <a:fillRect/>
          </a:stretch>
        </p:blipFill>
        <p:spPr>
          <a:xfrm>
            <a:off x="1369970" y="1943882"/>
            <a:ext cx="350096" cy="353110"/>
          </a:xfrm>
          <a:prstGeom prst="rect">
            <a:avLst/>
          </a:prstGeom>
        </p:spPr>
      </p:pic>
      <p:sp>
        <p:nvSpPr>
          <p:cNvPr id="28" name="Circular Arrow 38">
            <a:extLst>
              <a:ext uri="{FF2B5EF4-FFF2-40B4-BE49-F238E27FC236}">
                <a16:creationId xmlns:a16="http://schemas.microsoft.com/office/drawing/2014/main" id="{E3A00C80-946B-4680-948B-C938815FBE66}"/>
              </a:ext>
            </a:extLst>
          </p:cNvPr>
          <p:cNvSpPr/>
          <p:nvPr/>
        </p:nvSpPr>
        <p:spPr>
          <a:xfrm rot="10037764" flipV="1">
            <a:off x="407801" y="3148482"/>
            <a:ext cx="1638579" cy="2389069"/>
          </a:xfrm>
          <a:prstGeom prst="circularArrow">
            <a:avLst>
              <a:gd name="adj1" fmla="val 15560"/>
              <a:gd name="adj2" fmla="val 1781319"/>
              <a:gd name="adj3" fmla="val 19536426"/>
              <a:gd name="adj4" fmla="val 17009134"/>
              <a:gd name="adj5" fmla="val 21021"/>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pSp>
        <p:nvGrpSpPr>
          <p:cNvPr id="29" name="Group 28">
            <a:extLst>
              <a:ext uri="{FF2B5EF4-FFF2-40B4-BE49-F238E27FC236}">
                <a16:creationId xmlns:a16="http://schemas.microsoft.com/office/drawing/2014/main" id="{6D6FE7DA-0857-4E8F-921C-37AACADF5AB6}"/>
              </a:ext>
            </a:extLst>
          </p:cNvPr>
          <p:cNvGrpSpPr/>
          <p:nvPr/>
        </p:nvGrpSpPr>
        <p:grpSpPr>
          <a:xfrm>
            <a:off x="373655" y="4475516"/>
            <a:ext cx="996315" cy="981710"/>
            <a:chOff x="0" y="2543638"/>
            <a:chExt cx="1459464" cy="1439333"/>
          </a:xfrm>
        </p:grpSpPr>
        <p:sp>
          <p:nvSpPr>
            <p:cNvPr id="30" name="Oval 29">
              <a:extLst>
                <a:ext uri="{FF2B5EF4-FFF2-40B4-BE49-F238E27FC236}">
                  <a16:creationId xmlns:a16="http://schemas.microsoft.com/office/drawing/2014/main" id="{B49EEE51-B9E5-42ED-9CFB-C9B7889EF7BB}"/>
                </a:ext>
              </a:extLst>
            </p:cNvPr>
            <p:cNvSpPr/>
            <p:nvPr/>
          </p:nvSpPr>
          <p:spPr>
            <a:xfrm>
              <a:off x="0" y="2543638"/>
              <a:ext cx="1459464" cy="14393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31" name="Freeform 41">
              <a:extLst>
                <a:ext uri="{FF2B5EF4-FFF2-40B4-BE49-F238E27FC236}">
                  <a16:creationId xmlns:a16="http://schemas.microsoft.com/office/drawing/2014/main" id="{6BF836F8-FE0A-4AB7-B4D7-D3B30DA870F1}"/>
                </a:ext>
              </a:extLst>
            </p:cNvPr>
            <p:cNvSpPr>
              <a:spLocks noChangeAspect="1" noEditPoints="1"/>
            </p:cNvSpPr>
            <p:nvPr/>
          </p:nvSpPr>
          <p:spPr bwMode="auto">
            <a:xfrm>
              <a:off x="334080" y="2796435"/>
              <a:ext cx="821390" cy="840082"/>
            </a:xfrm>
            <a:custGeom>
              <a:avLst/>
              <a:gdLst>
                <a:gd name="T0" fmla="*/ 5774 w 5801"/>
                <a:gd name="T1" fmla="*/ 5932 h 5932"/>
                <a:gd name="T2" fmla="*/ 596 w 5801"/>
                <a:gd name="T3" fmla="*/ 2664 h 5932"/>
                <a:gd name="T4" fmla="*/ 1889 w 5801"/>
                <a:gd name="T5" fmla="*/ 4980 h 5932"/>
                <a:gd name="T6" fmla="*/ 2614 w 5801"/>
                <a:gd name="T7" fmla="*/ 4980 h 5932"/>
                <a:gd name="T8" fmla="*/ 3910 w 5801"/>
                <a:gd name="T9" fmla="*/ 2664 h 5932"/>
                <a:gd name="T10" fmla="*/ 4478 w 5801"/>
                <a:gd name="T11" fmla="*/ 2664 h 5932"/>
                <a:gd name="T12" fmla="*/ 5463 w 5801"/>
                <a:gd name="T13" fmla="*/ 4980 h 5932"/>
                <a:gd name="T14" fmla="*/ 336 w 5801"/>
                <a:gd name="T15" fmla="*/ 4980 h 5932"/>
                <a:gd name="T16" fmla="*/ 2953 w 5801"/>
                <a:gd name="T17" fmla="*/ 1448 h 5932"/>
                <a:gd name="T18" fmla="*/ 3003 w 5801"/>
                <a:gd name="T19" fmla="*/ 1606 h 5932"/>
                <a:gd name="T20" fmla="*/ 3032 w 5801"/>
                <a:gd name="T21" fmla="*/ 1581 h 5932"/>
                <a:gd name="T22" fmla="*/ 3044 w 5801"/>
                <a:gd name="T23" fmla="*/ 1538 h 5932"/>
                <a:gd name="T24" fmla="*/ 3001 w 5801"/>
                <a:gd name="T25" fmla="*/ 1475 h 5932"/>
                <a:gd name="T26" fmla="*/ 2850 w 5801"/>
                <a:gd name="T27" fmla="*/ 1090 h 5932"/>
                <a:gd name="T28" fmla="*/ 2803 w 5801"/>
                <a:gd name="T29" fmla="*/ 1106 h 5932"/>
                <a:gd name="T30" fmla="*/ 2780 w 5801"/>
                <a:gd name="T31" fmla="*/ 1126 h 5932"/>
                <a:gd name="T32" fmla="*/ 2767 w 5801"/>
                <a:gd name="T33" fmla="*/ 1164 h 5932"/>
                <a:gd name="T34" fmla="*/ 2776 w 5801"/>
                <a:gd name="T35" fmla="*/ 1193 h 5932"/>
                <a:gd name="T36" fmla="*/ 2796 w 5801"/>
                <a:gd name="T37" fmla="*/ 1214 h 5932"/>
                <a:gd name="T38" fmla="*/ 2837 w 5801"/>
                <a:gd name="T39" fmla="*/ 1239 h 5932"/>
                <a:gd name="T40" fmla="*/ 2850 w 5801"/>
                <a:gd name="T41" fmla="*/ 885 h 5932"/>
                <a:gd name="T42" fmla="*/ 2989 w 5801"/>
                <a:gd name="T43" fmla="*/ 966 h 5932"/>
                <a:gd name="T44" fmla="*/ 3073 w 5801"/>
                <a:gd name="T45" fmla="*/ 996 h 5932"/>
                <a:gd name="T46" fmla="*/ 3149 w 5801"/>
                <a:gd name="T47" fmla="*/ 1052 h 5932"/>
                <a:gd name="T48" fmla="*/ 3019 w 5801"/>
                <a:gd name="T49" fmla="*/ 1126 h 5932"/>
                <a:gd name="T50" fmla="*/ 2953 w 5801"/>
                <a:gd name="T51" fmla="*/ 1283 h 5932"/>
                <a:gd name="T52" fmla="*/ 3107 w 5801"/>
                <a:gd name="T53" fmla="*/ 1362 h 5932"/>
                <a:gd name="T54" fmla="*/ 3174 w 5801"/>
                <a:gd name="T55" fmla="*/ 1446 h 5932"/>
                <a:gd name="T56" fmla="*/ 3185 w 5801"/>
                <a:gd name="T57" fmla="*/ 1565 h 5932"/>
                <a:gd name="T58" fmla="*/ 3140 w 5801"/>
                <a:gd name="T59" fmla="*/ 1668 h 5932"/>
                <a:gd name="T60" fmla="*/ 3043 w 5801"/>
                <a:gd name="T61" fmla="*/ 1731 h 5932"/>
                <a:gd name="T62" fmla="*/ 2953 w 5801"/>
                <a:gd name="T63" fmla="*/ 1878 h 5932"/>
                <a:gd name="T64" fmla="*/ 2801 w 5801"/>
                <a:gd name="T65" fmla="*/ 1740 h 5932"/>
                <a:gd name="T66" fmla="*/ 2679 w 5801"/>
                <a:gd name="T67" fmla="*/ 1682 h 5932"/>
                <a:gd name="T68" fmla="*/ 2722 w 5801"/>
                <a:gd name="T69" fmla="*/ 1516 h 5932"/>
                <a:gd name="T70" fmla="*/ 2810 w 5801"/>
                <a:gd name="T71" fmla="*/ 1603 h 5932"/>
                <a:gd name="T72" fmla="*/ 2787 w 5801"/>
                <a:gd name="T73" fmla="*/ 1380 h 5932"/>
                <a:gd name="T74" fmla="*/ 2661 w 5801"/>
                <a:gd name="T75" fmla="*/ 1297 h 5932"/>
                <a:gd name="T76" fmla="*/ 2623 w 5801"/>
                <a:gd name="T77" fmla="*/ 1176 h 5932"/>
                <a:gd name="T78" fmla="*/ 2643 w 5801"/>
                <a:gd name="T79" fmla="*/ 1092 h 5932"/>
                <a:gd name="T80" fmla="*/ 2729 w 5801"/>
                <a:gd name="T81" fmla="*/ 1004 h 5932"/>
                <a:gd name="T82" fmla="*/ 2850 w 5801"/>
                <a:gd name="T83" fmla="*/ 962 h 5932"/>
                <a:gd name="T84" fmla="*/ 2814 w 5801"/>
                <a:gd name="T85" fmla="*/ 685 h 5932"/>
                <a:gd name="T86" fmla="*/ 2577 w 5801"/>
                <a:gd name="T87" fmla="*/ 761 h 5932"/>
                <a:gd name="T88" fmla="*/ 2386 w 5801"/>
                <a:gd name="T89" fmla="*/ 912 h 5932"/>
                <a:gd name="T90" fmla="*/ 2258 w 5801"/>
                <a:gd name="T91" fmla="*/ 1119 h 5932"/>
                <a:gd name="T92" fmla="*/ 2213 w 5801"/>
                <a:gd name="T93" fmla="*/ 1367 h 5932"/>
                <a:gd name="T94" fmla="*/ 2258 w 5801"/>
                <a:gd name="T95" fmla="*/ 1617 h 5932"/>
                <a:gd name="T96" fmla="*/ 2386 w 5801"/>
                <a:gd name="T97" fmla="*/ 1824 h 5932"/>
                <a:gd name="T98" fmla="*/ 2577 w 5801"/>
                <a:gd name="T99" fmla="*/ 1975 h 5932"/>
                <a:gd name="T100" fmla="*/ 2814 w 5801"/>
                <a:gd name="T101" fmla="*/ 2049 h 5932"/>
                <a:gd name="T102" fmla="*/ 3070 w 5801"/>
                <a:gd name="T103" fmla="*/ 2035 h 5932"/>
                <a:gd name="T104" fmla="*/ 3293 w 5801"/>
                <a:gd name="T105" fmla="*/ 1932 h 5932"/>
                <a:gd name="T106" fmla="*/ 3464 w 5801"/>
                <a:gd name="T107" fmla="*/ 1761 h 5932"/>
                <a:gd name="T108" fmla="*/ 3566 w 5801"/>
                <a:gd name="T109" fmla="*/ 1538 h 5932"/>
                <a:gd name="T110" fmla="*/ 3582 w 5801"/>
                <a:gd name="T111" fmla="*/ 1283 h 5932"/>
                <a:gd name="T112" fmla="*/ 3507 w 5801"/>
                <a:gd name="T113" fmla="*/ 1045 h 5932"/>
                <a:gd name="T114" fmla="*/ 3356 w 5801"/>
                <a:gd name="T115" fmla="*/ 854 h 5932"/>
                <a:gd name="T116" fmla="*/ 3149 w 5801"/>
                <a:gd name="T117" fmla="*/ 727 h 5932"/>
                <a:gd name="T118" fmla="*/ 2900 w 5801"/>
                <a:gd name="T119" fmla="*/ 680 h 5932"/>
                <a:gd name="T120" fmla="*/ 5729 w 5801"/>
                <a:gd name="T121" fmla="*/ 2409 h 5932"/>
                <a:gd name="T122" fmla="*/ 2900 w 5801"/>
                <a:gd name="T123" fmla="*/ 0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5932">
                  <a:moveTo>
                    <a:pt x="25" y="5576"/>
                  </a:moveTo>
                  <a:lnTo>
                    <a:pt x="5774" y="5576"/>
                  </a:lnTo>
                  <a:lnTo>
                    <a:pt x="5774" y="5932"/>
                  </a:lnTo>
                  <a:lnTo>
                    <a:pt x="25" y="5932"/>
                  </a:lnTo>
                  <a:lnTo>
                    <a:pt x="25" y="5576"/>
                  </a:lnTo>
                  <a:close/>
                  <a:moveTo>
                    <a:pt x="596" y="2664"/>
                  </a:moveTo>
                  <a:lnTo>
                    <a:pt x="1321" y="2664"/>
                  </a:lnTo>
                  <a:lnTo>
                    <a:pt x="1321" y="4980"/>
                  </a:lnTo>
                  <a:lnTo>
                    <a:pt x="1889" y="4980"/>
                  </a:lnTo>
                  <a:lnTo>
                    <a:pt x="1889" y="2664"/>
                  </a:lnTo>
                  <a:lnTo>
                    <a:pt x="2614" y="2664"/>
                  </a:lnTo>
                  <a:lnTo>
                    <a:pt x="2614" y="4980"/>
                  </a:lnTo>
                  <a:lnTo>
                    <a:pt x="3185" y="4980"/>
                  </a:lnTo>
                  <a:lnTo>
                    <a:pt x="3185" y="2664"/>
                  </a:lnTo>
                  <a:lnTo>
                    <a:pt x="3910" y="2664"/>
                  </a:lnTo>
                  <a:lnTo>
                    <a:pt x="3910" y="4980"/>
                  </a:lnTo>
                  <a:lnTo>
                    <a:pt x="4478" y="4980"/>
                  </a:lnTo>
                  <a:lnTo>
                    <a:pt x="4478" y="2664"/>
                  </a:lnTo>
                  <a:lnTo>
                    <a:pt x="5203" y="2664"/>
                  </a:lnTo>
                  <a:lnTo>
                    <a:pt x="5203" y="4980"/>
                  </a:lnTo>
                  <a:lnTo>
                    <a:pt x="5463" y="4980"/>
                  </a:lnTo>
                  <a:lnTo>
                    <a:pt x="5463" y="5336"/>
                  </a:lnTo>
                  <a:lnTo>
                    <a:pt x="336" y="5336"/>
                  </a:lnTo>
                  <a:lnTo>
                    <a:pt x="336" y="4980"/>
                  </a:lnTo>
                  <a:lnTo>
                    <a:pt x="596" y="4980"/>
                  </a:lnTo>
                  <a:lnTo>
                    <a:pt x="596" y="2664"/>
                  </a:lnTo>
                  <a:close/>
                  <a:moveTo>
                    <a:pt x="2953" y="1448"/>
                  </a:moveTo>
                  <a:lnTo>
                    <a:pt x="2953" y="1623"/>
                  </a:lnTo>
                  <a:lnTo>
                    <a:pt x="2987" y="1614"/>
                  </a:lnTo>
                  <a:lnTo>
                    <a:pt x="3003" y="1606"/>
                  </a:lnTo>
                  <a:lnTo>
                    <a:pt x="3016" y="1597"/>
                  </a:lnTo>
                  <a:lnTo>
                    <a:pt x="3025" y="1590"/>
                  </a:lnTo>
                  <a:lnTo>
                    <a:pt x="3032" y="1581"/>
                  </a:lnTo>
                  <a:lnTo>
                    <a:pt x="3037" y="1572"/>
                  </a:lnTo>
                  <a:lnTo>
                    <a:pt x="3043" y="1556"/>
                  </a:lnTo>
                  <a:lnTo>
                    <a:pt x="3044" y="1538"/>
                  </a:lnTo>
                  <a:lnTo>
                    <a:pt x="3041" y="1513"/>
                  </a:lnTo>
                  <a:lnTo>
                    <a:pt x="3026" y="1493"/>
                  </a:lnTo>
                  <a:lnTo>
                    <a:pt x="3001" y="1475"/>
                  </a:lnTo>
                  <a:lnTo>
                    <a:pt x="2980" y="1462"/>
                  </a:lnTo>
                  <a:lnTo>
                    <a:pt x="2953" y="1448"/>
                  </a:lnTo>
                  <a:close/>
                  <a:moveTo>
                    <a:pt x="2850" y="1090"/>
                  </a:moveTo>
                  <a:lnTo>
                    <a:pt x="2821" y="1099"/>
                  </a:lnTo>
                  <a:lnTo>
                    <a:pt x="2812" y="1103"/>
                  </a:lnTo>
                  <a:lnTo>
                    <a:pt x="2803" y="1106"/>
                  </a:lnTo>
                  <a:lnTo>
                    <a:pt x="2794" y="1112"/>
                  </a:lnTo>
                  <a:lnTo>
                    <a:pt x="2787" y="1119"/>
                  </a:lnTo>
                  <a:lnTo>
                    <a:pt x="2780" y="1126"/>
                  </a:lnTo>
                  <a:lnTo>
                    <a:pt x="2774" y="1135"/>
                  </a:lnTo>
                  <a:lnTo>
                    <a:pt x="2769" y="1148"/>
                  </a:lnTo>
                  <a:lnTo>
                    <a:pt x="2767" y="1164"/>
                  </a:lnTo>
                  <a:lnTo>
                    <a:pt x="2767" y="1175"/>
                  </a:lnTo>
                  <a:lnTo>
                    <a:pt x="2771" y="1184"/>
                  </a:lnTo>
                  <a:lnTo>
                    <a:pt x="2776" y="1193"/>
                  </a:lnTo>
                  <a:lnTo>
                    <a:pt x="2782" y="1200"/>
                  </a:lnTo>
                  <a:lnTo>
                    <a:pt x="2789" y="1209"/>
                  </a:lnTo>
                  <a:lnTo>
                    <a:pt x="2796" y="1214"/>
                  </a:lnTo>
                  <a:lnTo>
                    <a:pt x="2809" y="1223"/>
                  </a:lnTo>
                  <a:lnTo>
                    <a:pt x="2823" y="1232"/>
                  </a:lnTo>
                  <a:lnTo>
                    <a:pt x="2837" y="1239"/>
                  </a:lnTo>
                  <a:lnTo>
                    <a:pt x="2850" y="1245"/>
                  </a:lnTo>
                  <a:lnTo>
                    <a:pt x="2850" y="1090"/>
                  </a:lnTo>
                  <a:close/>
                  <a:moveTo>
                    <a:pt x="2850" y="885"/>
                  </a:moveTo>
                  <a:lnTo>
                    <a:pt x="2953" y="885"/>
                  </a:lnTo>
                  <a:lnTo>
                    <a:pt x="2953" y="960"/>
                  </a:lnTo>
                  <a:lnTo>
                    <a:pt x="2989" y="966"/>
                  </a:lnTo>
                  <a:lnTo>
                    <a:pt x="3019" y="973"/>
                  </a:lnTo>
                  <a:lnTo>
                    <a:pt x="3048" y="984"/>
                  </a:lnTo>
                  <a:lnTo>
                    <a:pt x="3073" y="996"/>
                  </a:lnTo>
                  <a:lnTo>
                    <a:pt x="3098" y="1013"/>
                  </a:lnTo>
                  <a:lnTo>
                    <a:pt x="3124" y="1031"/>
                  </a:lnTo>
                  <a:lnTo>
                    <a:pt x="3149" y="1052"/>
                  </a:lnTo>
                  <a:lnTo>
                    <a:pt x="3176" y="1077"/>
                  </a:lnTo>
                  <a:lnTo>
                    <a:pt x="3075" y="1176"/>
                  </a:lnTo>
                  <a:lnTo>
                    <a:pt x="3019" y="1126"/>
                  </a:lnTo>
                  <a:lnTo>
                    <a:pt x="2989" y="1104"/>
                  </a:lnTo>
                  <a:lnTo>
                    <a:pt x="2953" y="1094"/>
                  </a:lnTo>
                  <a:lnTo>
                    <a:pt x="2953" y="1283"/>
                  </a:lnTo>
                  <a:lnTo>
                    <a:pt x="3008" y="1306"/>
                  </a:lnTo>
                  <a:lnTo>
                    <a:pt x="3059" y="1331"/>
                  </a:lnTo>
                  <a:lnTo>
                    <a:pt x="3107" y="1362"/>
                  </a:lnTo>
                  <a:lnTo>
                    <a:pt x="3136" y="1387"/>
                  </a:lnTo>
                  <a:lnTo>
                    <a:pt x="3158" y="1414"/>
                  </a:lnTo>
                  <a:lnTo>
                    <a:pt x="3174" y="1446"/>
                  </a:lnTo>
                  <a:lnTo>
                    <a:pt x="3185" y="1482"/>
                  </a:lnTo>
                  <a:lnTo>
                    <a:pt x="3186" y="1522"/>
                  </a:lnTo>
                  <a:lnTo>
                    <a:pt x="3185" y="1565"/>
                  </a:lnTo>
                  <a:lnTo>
                    <a:pt x="3176" y="1603"/>
                  </a:lnTo>
                  <a:lnTo>
                    <a:pt x="3159" y="1639"/>
                  </a:lnTo>
                  <a:lnTo>
                    <a:pt x="3140" y="1668"/>
                  </a:lnTo>
                  <a:lnTo>
                    <a:pt x="3113" y="1695"/>
                  </a:lnTo>
                  <a:lnTo>
                    <a:pt x="3080" y="1714"/>
                  </a:lnTo>
                  <a:lnTo>
                    <a:pt x="3043" y="1731"/>
                  </a:lnTo>
                  <a:lnTo>
                    <a:pt x="3001" y="1743"/>
                  </a:lnTo>
                  <a:lnTo>
                    <a:pt x="2953" y="1750"/>
                  </a:lnTo>
                  <a:lnTo>
                    <a:pt x="2953" y="1878"/>
                  </a:lnTo>
                  <a:lnTo>
                    <a:pt x="2850" y="1878"/>
                  </a:lnTo>
                  <a:lnTo>
                    <a:pt x="2850" y="1749"/>
                  </a:lnTo>
                  <a:lnTo>
                    <a:pt x="2801" y="1740"/>
                  </a:lnTo>
                  <a:lnTo>
                    <a:pt x="2756" y="1727"/>
                  </a:lnTo>
                  <a:lnTo>
                    <a:pt x="2717" y="1707"/>
                  </a:lnTo>
                  <a:lnTo>
                    <a:pt x="2679" y="1682"/>
                  </a:lnTo>
                  <a:lnTo>
                    <a:pt x="2645" y="1650"/>
                  </a:lnTo>
                  <a:lnTo>
                    <a:pt x="2613" y="1610"/>
                  </a:lnTo>
                  <a:lnTo>
                    <a:pt x="2722" y="1516"/>
                  </a:lnTo>
                  <a:lnTo>
                    <a:pt x="2747" y="1552"/>
                  </a:lnTo>
                  <a:lnTo>
                    <a:pt x="2776" y="1581"/>
                  </a:lnTo>
                  <a:lnTo>
                    <a:pt x="2810" y="1603"/>
                  </a:lnTo>
                  <a:lnTo>
                    <a:pt x="2850" y="1617"/>
                  </a:lnTo>
                  <a:lnTo>
                    <a:pt x="2850" y="1408"/>
                  </a:lnTo>
                  <a:lnTo>
                    <a:pt x="2787" y="1380"/>
                  </a:lnTo>
                  <a:lnTo>
                    <a:pt x="2733" y="1353"/>
                  </a:lnTo>
                  <a:lnTo>
                    <a:pt x="2692" y="1326"/>
                  </a:lnTo>
                  <a:lnTo>
                    <a:pt x="2661" y="1297"/>
                  </a:lnTo>
                  <a:lnTo>
                    <a:pt x="2641" y="1263"/>
                  </a:lnTo>
                  <a:lnTo>
                    <a:pt x="2629" y="1221"/>
                  </a:lnTo>
                  <a:lnTo>
                    <a:pt x="2623" y="1176"/>
                  </a:lnTo>
                  <a:lnTo>
                    <a:pt x="2625" y="1146"/>
                  </a:lnTo>
                  <a:lnTo>
                    <a:pt x="2632" y="1117"/>
                  </a:lnTo>
                  <a:lnTo>
                    <a:pt x="2643" y="1092"/>
                  </a:lnTo>
                  <a:lnTo>
                    <a:pt x="2666" y="1056"/>
                  </a:lnTo>
                  <a:lnTo>
                    <a:pt x="2695" y="1027"/>
                  </a:lnTo>
                  <a:lnTo>
                    <a:pt x="2729" y="1004"/>
                  </a:lnTo>
                  <a:lnTo>
                    <a:pt x="2767" y="984"/>
                  </a:lnTo>
                  <a:lnTo>
                    <a:pt x="2809" y="971"/>
                  </a:lnTo>
                  <a:lnTo>
                    <a:pt x="2850" y="962"/>
                  </a:lnTo>
                  <a:lnTo>
                    <a:pt x="2850" y="885"/>
                  </a:lnTo>
                  <a:close/>
                  <a:moveTo>
                    <a:pt x="2900" y="680"/>
                  </a:moveTo>
                  <a:lnTo>
                    <a:pt x="2814" y="685"/>
                  </a:lnTo>
                  <a:lnTo>
                    <a:pt x="2729" y="701"/>
                  </a:lnTo>
                  <a:lnTo>
                    <a:pt x="2650" y="727"/>
                  </a:lnTo>
                  <a:lnTo>
                    <a:pt x="2577" y="761"/>
                  </a:lnTo>
                  <a:lnTo>
                    <a:pt x="2506" y="804"/>
                  </a:lnTo>
                  <a:lnTo>
                    <a:pt x="2443" y="854"/>
                  </a:lnTo>
                  <a:lnTo>
                    <a:pt x="2386" y="912"/>
                  </a:lnTo>
                  <a:lnTo>
                    <a:pt x="2335" y="975"/>
                  </a:lnTo>
                  <a:lnTo>
                    <a:pt x="2292" y="1045"/>
                  </a:lnTo>
                  <a:lnTo>
                    <a:pt x="2258" y="1119"/>
                  </a:lnTo>
                  <a:lnTo>
                    <a:pt x="2233" y="1198"/>
                  </a:lnTo>
                  <a:lnTo>
                    <a:pt x="2218" y="1283"/>
                  </a:lnTo>
                  <a:lnTo>
                    <a:pt x="2213" y="1367"/>
                  </a:lnTo>
                  <a:lnTo>
                    <a:pt x="2218" y="1453"/>
                  </a:lnTo>
                  <a:lnTo>
                    <a:pt x="2233" y="1538"/>
                  </a:lnTo>
                  <a:lnTo>
                    <a:pt x="2258" y="1617"/>
                  </a:lnTo>
                  <a:lnTo>
                    <a:pt x="2292" y="1691"/>
                  </a:lnTo>
                  <a:lnTo>
                    <a:pt x="2335" y="1761"/>
                  </a:lnTo>
                  <a:lnTo>
                    <a:pt x="2386" y="1824"/>
                  </a:lnTo>
                  <a:lnTo>
                    <a:pt x="2443" y="1882"/>
                  </a:lnTo>
                  <a:lnTo>
                    <a:pt x="2506" y="1932"/>
                  </a:lnTo>
                  <a:lnTo>
                    <a:pt x="2577" y="1975"/>
                  </a:lnTo>
                  <a:lnTo>
                    <a:pt x="2650" y="2009"/>
                  </a:lnTo>
                  <a:lnTo>
                    <a:pt x="2729" y="2035"/>
                  </a:lnTo>
                  <a:lnTo>
                    <a:pt x="2814" y="2049"/>
                  </a:lnTo>
                  <a:lnTo>
                    <a:pt x="2900" y="2054"/>
                  </a:lnTo>
                  <a:lnTo>
                    <a:pt x="2985" y="2049"/>
                  </a:lnTo>
                  <a:lnTo>
                    <a:pt x="3070" y="2035"/>
                  </a:lnTo>
                  <a:lnTo>
                    <a:pt x="3149" y="2009"/>
                  </a:lnTo>
                  <a:lnTo>
                    <a:pt x="3222" y="1975"/>
                  </a:lnTo>
                  <a:lnTo>
                    <a:pt x="3293" y="1932"/>
                  </a:lnTo>
                  <a:lnTo>
                    <a:pt x="3356" y="1882"/>
                  </a:lnTo>
                  <a:lnTo>
                    <a:pt x="3413" y="1824"/>
                  </a:lnTo>
                  <a:lnTo>
                    <a:pt x="3464" y="1761"/>
                  </a:lnTo>
                  <a:lnTo>
                    <a:pt x="3507" y="1691"/>
                  </a:lnTo>
                  <a:lnTo>
                    <a:pt x="3541" y="1617"/>
                  </a:lnTo>
                  <a:lnTo>
                    <a:pt x="3566" y="1538"/>
                  </a:lnTo>
                  <a:lnTo>
                    <a:pt x="3582" y="1453"/>
                  </a:lnTo>
                  <a:lnTo>
                    <a:pt x="3588" y="1367"/>
                  </a:lnTo>
                  <a:lnTo>
                    <a:pt x="3582" y="1283"/>
                  </a:lnTo>
                  <a:lnTo>
                    <a:pt x="3566" y="1198"/>
                  </a:lnTo>
                  <a:lnTo>
                    <a:pt x="3541" y="1119"/>
                  </a:lnTo>
                  <a:lnTo>
                    <a:pt x="3507" y="1045"/>
                  </a:lnTo>
                  <a:lnTo>
                    <a:pt x="3464" y="975"/>
                  </a:lnTo>
                  <a:lnTo>
                    <a:pt x="3413" y="912"/>
                  </a:lnTo>
                  <a:lnTo>
                    <a:pt x="3356" y="854"/>
                  </a:lnTo>
                  <a:lnTo>
                    <a:pt x="3293" y="804"/>
                  </a:lnTo>
                  <a:lnTo>
                    <a:pt x="3222" y="761"/>
                  </a:lnTo>
                  <a:lnTo>
                    <a:pt x="3149" y="727"/>
                  </a:lnTo>
                  <a:lnTo>
                    <a:pt x="3070" y="701"/>
                  </a:lnTo>
                  <a:lnTo>
                    <a:pt x="2985" y="685"/>
                  </a:lnTo>
                  <a:lnTo>
                    <a:pt x="2900" y="680"/>
                  </a:lnTo>
                  <a:close/>
                  <a:moveTo>
                    <a:pt x="2900" y="0"/>
                  </a:moveTo>
                  <a:lnTo>
                    <a:pt x="5801" y="2107"/>
                  </a:lnTo>
                  <a:lnTo>
                    <a:pt x="5729" y="2409"/>
                  </a:lnTo>
                  <a:lnTo>
                    <a:pt x="72" y="2409"/>
                  </a:lnTo>
                  <a:lnTo>
                    <a:pt x="0" y="2107"/>
                  </a:lnTo>
                  <a:lnTo>
                    <a:pt x="290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 name="Content Placeholder 2">
            <a:extLst>
              <a:ext uri="{FF2B5EF4-FFF2-40B4-BE49-F238E27FC236}">
                <a16:creationId xmlns:a16="http://schemas.microsoft.com/office/drawing/2014/main" id="{7FE5A855-D7AB-483A-8C0B-4DE63AF1F23F}"/>
              </a:ext>
            </a:extLst>
          </p:cNvPr>
          <p:cNvSpPr txBox="1">
            <a:spLocks/>
          </p:cNvSpPr>
          <p:nvPr/>
        </p:nvSpPr>
        <p:spPr bwMode="auto">
          <a:xfrm>
            <a:off x="1516265" y="4465933"/>
            <a:ext cx="7378354" cy="981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Wingdings" panose="05000000000000000000" pitchFamily="2" charset="2"/>
              <a:buChar char="§"/>
              <a:defRPr sz="2000" kern="1200">
                <a:solidFill>
                  <a:schemeClr val="tx1"/>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Courier New" panose="02070309020205020404" pitchFamily="49" charset="0"/>
              <a:buChar char="o"/>
              <a:defRPr sz="2000" kern="1200">
                <a:solidFill>
                  <a:schemeClr val="tx1"/>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i="1" dirty="0">
                <a:latin typeface="Calibri" charset="0"/>
                <a:ea typeface="Calibri" charset="0"/>
                <a:cs typeface="Calibri" charset="0"/>
              </a:rPr>
              <a:t>Social Innovation Financing</a:t>
            </a:r>
            <a:r>
              <a:rPr lang="en-US" sz="1800" b="1" dirty="0">
                <a:latin typeface="Calibri" charset="0"/>
                <a:ea typeface="Calibri" charset="0"/>
                <a:cs typeface="Calibri" charset="0"/>
              </a:rPr>
              <a:t> </a:t>
            </a:r>
            <a:r>
              <a:rPr lang="en-US" sz="1800" dirty="0">
                <a:latin typeface="Calibri" charset="0"/>
                <a:ea typeface="Calibri" charset="0"/>
                <a:cs typeface="Calibri" charset="0"/>
              </a:rPr>
              <a:t>is an optional tool used by Pay for Success projects to bridge the timing gap between government payments and the upfront capital needs to implement an intervention (social impact bond)</a:t>
            </a:r>
          </a:p>
        </p:txBody>
      </p:sp>
      <p:sp>
        <p:nvSpPr>
          <p:cNvPr id="33" name="Content Placeholder 2">
            <a:extLst>
              <a:ext uri="{FF2B5EF4-FFF2-40B4-BE49-F238E27FC236}">
                <a16:creationId xmlns:a16="http://schemas.microsoft.com/office/drawing/2014/main" id="{631B30B2-147D-4E16-8445-B700E2707875}"/>
              </a:ext>
            </a:extLst>
          </p:cNvPr>
          <p:cNvSpPr txBox="1">
            <a:spLocks/>
          </p:cNvSpPr>
          <p:nvPr/>
        </p:nvSpPr>
        <p:spPr bwMode="auto">
          <a:xfrm>
            <a:off x="1827303" y="1580258"/>
            <a:ext cx="6851260" cy="2625672"/>
          </a:xfrm>
          <a:prstGeom prst="rect">
            <a:avLst/>
          </a:prstGeom>
          <a:noFill/>
          <a:ln w="28575">
            <a:solidFill>
              <a:schemeClr val="tx2">
                <a:lumMod val="20000"/>
                <a:lumOff val="80000"/>
              </a:schemeClr>
            </a:solidFill>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Wingdings" panose="05000000000000000000" pitchFamily="2" charset="2"/>
              <a:buChar char="§"/>
              <a:defRPr sz="2000" kern="1200">
                <a:solidFill>
                  <a:schemeClr val="tx1"/>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Courier New" panose="02070309020205020404" pitchFamily="49" charset="0"/>
              <a:buChar char="o"/>
              <a:defRPr sz="2000" kern="1200">
                <a:solidFill>
                  <a:schemeClr val="tx1"/>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i="1" dirty="0">
                <a:latin typeface="Calibri" charset="0"/>
                <a:ea typeface="Calibri" charset="0"/>
                <a:cs typeface="Calibri" charset="0"/>
              </a:rPr>
              <a:t>Pay for Success (PFS) </a:t>
            </a:r>
            <a:r>
              <a:rPr lang="en-US" sz="1800" dirty="0">
                <a:latin typeface="Calibri" charset="0"/>
                <a:ea typeface="Calibri" charset="0"/>
                <a:cs typeface="Calibri" charset="0"/>
              </a:rPr>
              <a:t>is one form of outcomes-oriented contracting that raises the bar on traditional government contracts</a:t>
            </a:r>
            <a:r>
              <a:rPr lang="en-US" sz="1800" dirty="0">
                <a:solidFill>
                  <a:prstClr val="black"/>
                </a:solidFill>
                <a:latin typeface="Calibri" charset="0"/>
                <a:ea typeface="Calibri" charset="0"/>
                <a:cs typeface="Calibri" charset="0"/>
              </a:rPr>
              <a:t> by driving resources toward better, more effective programs</a:t>
            </a:r>
            <a:r>
              <a:rPr lang="en-US" sz="1800" dirty="0">
                <a:latin typeface="Calibri" charset="0"/>
                <a:ea typeface="Calibri" charset="0"/>
                <a:cs typeface="Calibri" charset="0"/>
              </a:rPr>
              <a:t>:</a:t>
            </a:r>
          </a:p>
          <a:p>
            <a:pPr marL="0" indent="0">
              <a:buNone/>
            </a:pPr>
            <a:endParaRPr lang="en-US" sz="800" dirty="0">
              <a:latin typeface="Calibri" charset="0"/>
              <a:ea typeface="Calibri" charset="0"/>
              <a:cs typeface="Calibri" charset="0"/>
            </a:endParaRPr>
          </a:p>
          <a:p>
            <a:pPr marL="800100" lvl="1" indent="-342900">
              <a:spcAft>
                <a:spcPts val="600"/>
              </a:spcAft>
              <a:buFont typeface="+mj-lt"/>
              <a:buAutoNum type="arabicPeriod"/>
            </a:pPr>
            <a:r>
              <a:rPr lang="en-US" sz="1800" dirty="0">
                <a:latin typeface="Calibri" charset="0"/>
                <a:ea typeface="Calibri" charset="0"/>
                <a:cs typeface="Calibri" charset="0"/>
              </a:rPr>
              <a:t>Rigorous evaluation links performance to outcomes</a:t>
            </a:r>
          </a:p>
          <a:p>
            <a:pPr marL="800100" lvl="1" indent="-342900">
              <a:spcAft>
                <a:spcPts val="600"/>
              </a:spcAft>
              <a:buFont typeface="+mj-lt"/>
              <a:buAutoNum type="arabicPeriod"/>
            </a:pPr>
            <a:r>
              <a:rPr lang="en-US" sz="1800" dirty="0">
                <a:latin typeface="Calibri" charset="0"/>
                <a:ea typeface="Calibri" charset="0"/>
                <a:cs typeface="Calibri" charset="0"/>
              </a:rPr>
              <a:t>Providers have more flexibility in intervention implementation</a:t>
            </a:r>
          </a:p>
          <a:p>
            <a:pPr marL="800100" lvl="1" indent="-342900">
              <a:spcAft>
                <a:spcPts val="600"/>
              </a:spcAft>
              <a:buFont typeface="+mj-lt"/>
              <a:buAutoNum type="arabicPeriod"/>
            </a:pPr>
            <a:r>
              <a:rPr lang="en-US" sz="1800" dirty="0">
                <a:latin typeface="Calibri" charset="0"/>
                <a:ea typeface="Calibri" charset="0"/>
                <a:cs typeface="Calibri" charset="0"/>
              </a:rPr>
              <a:t>Payments are tied to performance on selected outcomes</a:t>
            </a:r>
          </a:p>
        </p:txBody>
      </p:sp>
      <p:grpSp>
        <p:nvGrpSpPr>
          <p:cNvPr id="34" name="Group 33">
            <a:extLst>
              <a:ext uri="{FF2B5EF4-FFF2-40B4-BE49-F238E27FC236}">
                <a16:creationId xmlns:a16="http://schemas.microsoft.com/office/drawing/2014/main" id="{A1365192-35E5-41E3-BAFB-31C4A5BF79CA}"/>
              </a:ext>
            </a:extLst>
          </p:cNvPr>
          <p:cNvGrpSpPr/>
          <p:nvPr/>
        </p:nvGrpSpPr>
        <p:grpSpPr>
          <a:xfrm>
            <a:off x="640955" y="1850677"/>
            <a:ext cx="526524" cy="522315"/>
            <a:chOff x="0" y="0"/>
            <a:chExt cx="1459464" cy="1439333"/>
          </a:xfrm>
        </p:grpSpPr>
        <p:sp>
          <p:nvSpPr>
            <p:cNvPr id="35" name="Oval 34">
              <a:extLst>
                <a:ext uri="{FF2B5EF4-FFF2-40B4-BE49-F238E27FC236}">
                  <a16:creationId xmlns:a16="http://schemas.microsoft.com/office/drawing/2014/main" id="{B25B3369-F5BB-48E8-9432-576D7A5184B6}"/>
                </a:ext>
              </a:extLst>
            </p:cNvPr>
            <p:cNvSpPr/>
            <p:nvPr/>
          </p:nvSpPr>
          <p:spPr>
            <a:xfrm>
              <a:off x="0" y="0"/>
              <a:ext cx="1459464" cy="14393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36" name="Freeform 46">
              <a:extLst>
                <a:ext uri="{FF2B5EF4-FFF2-40B4-BE49-F238E27FC236}">
                  <a16:creationId xmlns:a16="http://schemas.microsoft.com/office/drawing/2014/main" id="{2F3ACE3C-27EC-471E-8088-23331EB9FF99}"/>
                </a:ext>
              </a:extLst>
            </p:cNvPr>
            <p:cNvSpPr>
              <a:spLocks noChangeAspect="1" noEditPoints="1"/>
            </p:cNvSpPr>
            <p:nvPr/>
          </p:nvSpPr>
          <p:spPr bwMode="auto">
            <a:xfrm>
              <a:off x="445432" y="340928"/>
              <a:ext cx="698771" cy="808669"/>
            </a:xfrm>
            <a:custGeom>
              <a:avLst/>
              <a:gdLst>
                <a:gd name="T0" fmla="*/ 2997 w 5074"/>
                <a:gd name="T1" fmla="*/ 4626 h 5872"/>
                <a:gd name="T2" fmla="*/ 3300 w 5074"/>
                <a:gd name="T3" fmla="*/ 3685 h 5872"/>
                <a:gd name="T4" fmla="*/ 3300 w 5074"/>
                <a:gd name="T5" fmla="*/ 3685 h 5872"/>
                <a:gd name="T6" fmla="*/ 3002 w 5074"/>
                <a:gd name="T7" fmla="*/ 3673 h 5872"/>
                <a:gd name="T8" fmla="*/ 915 w 5074"/>
                <a:gd name="T9" fmla="*/ 2422 h 5872"/>
                <a:gd name="T10" fmla="*/ 915 w 5074"/>
                <a:gd name="T11" fmla="*/ 2719 h 5872"/>
                <a:gd name="T12" fmla="*/ 4766 w 5074"/>
                <a:gd name="T13" fmla="*/ 2803 h 5872"/>
                <a:gd name="T14" fmla="*/ 4085 w 5074"/>
                <a:gd name="T15" fmla="*/ 2384 h 5872"/>
                <a:gd name="T16" fmla="*/ 3638 w 5074"/>
                <a:gd name="T17" fmla="*/ 2874 h 5872"/>
                <a:gd name="T18" fmla="*/ 4677 w 5074"/>
                <a:gd name="T19" fmla="*/ 1810 h 5872"/>
                <a:gd name="T20" fmla="*/ 4834 w 5074"/>
                <a:gd name="T21" fmla="*/ 1861 h 5872"/>
                <a:gd name="T22" fmla="*/ 4992 w 5074"/>
                <a:gd name="T23" fmla="*/ 1979 h 5872"/>
                <a:gd name="T24" fmla="*/ 5065 w 5074"/>
                <a:gd name="T25" fmla="*/ 2123 h 5872"/>
                <a:gd name="T26" fmla="*/ 5065 w 5074"/>
                <a:gd name="T27" fmla="*/ 2283 h 5872"/>
                <a:gd name="T28" fmla="*/ 4852 w 5074"/>
                <a:gd name="T29" fmla="*/ 2666 h 5872"/>
                <a:gd name="T30" fmla="*/ 4337 w 5074"/>
                <a:gd name="T31" fmla="*/ 2349 h 5872"/>
                <a:gd name="T32" fmla="*/ 4355 w 5074"/>
                <a:gd name="T33" fmla="*/ 1975 h 5872"/>
                <a:gd name="T34" fmla="*/ 4471 w 5074"/>
                <a:gd name="T35" fmla="*/ 1859 h 5872"/>
                <a:gd name="T36" fmla="*/ 4624 w 5074"/>
                <a:gd name="T37" fmla="*/ 1810 h 5872"/>
                <a:gd name="T38" fmla="*/ 3011 w 5074"/>
                <a:gd name="T39" fmla="*/ 1093 h 5872"/>
                <a:gd name="T40" fmla="*/ 3054 w 5074"/>
                <a:gd name="T41" fmla="*/ 1288 h 5872"/>
                <a:gd name="T42" fmla="*/ 3172 w 5074"/>
                <a:gd name="T43" fmla="*/ 1443 h 5872"/>
                <a:gd name="T44" fmla="*/ 3342 w 5074"/>
                <a:gd name="T45" fmla="*/ 1537 h 5872"/>
                <a:gd name="T46" fmla="*/ 3860 w 5074"/>
                <a:gd name="T47" fmla="*/ 1557 h 5872"/>
                <a:gd name="T48" fmla="*/ 881 w 5074"/>
                <a:gd name="T49" fmla="*/ 0 h 5872"/>
                <a:gd name="T50" fmla="*/ 4476 w 5074"/>
                <a:gd name="T51" fmla="*/ 1673 h 5872"/>
                <a:gd name="T52" fmla="*/ 4300 w 5074"/>
                <a:gd name="T53" fmla="*/ 1779 h 5872"/>
                <a:gd name="T54" fmla="*/ 4154 w 5074"/>
                <a:gd name="T55" fmla="*/ 1982 h 5872"/>
                <a:gd name="T56" fmla="*/ 3382 w 5074"/>
                <a:gd name="T57" fmla="*/ 1968 h 5872"/>
                <a:gd name="T58" fmla="*/ 3113 w 5074"/>
                <a:gd name="T59" fmla="*/ 1893 h 5872"/>
                <a:gd name="T60" fmla="*/ 2887 w 5074"/>
                <a:gd name="T61" fmla="*/ 1746 h 5872"/>
                <a:gd name="T62" fmla="*/ 2716 w 5074"/>
                <a:gd name="T63" fmla="*/ 1536 h 5872"/>
                <a:gd name="T64" fmla="*/ 2616 w 5074"/>
                <a:gd name="T65" fmla="*/ 1281 h 5872"/>
                <a:gd name="T66" fmla="*/ 2597 w 5074"/>
                <a:gd name="T67" fmla="*/ 416 h 5872"/>
                <a:gd name="T68" fmla="*/ 748 w 5074"/>
                <a:gd name="T69" fmla="*/ 436 h 5872"/>
                <a:gd name="T70" fmla="*/ 577 w 5074"/>
                <a:gd name="T71" fmla="*/ 530 h 5872"/>
                <a:gd name="T72" fmla="*/ 459 w 5074"/>
                <a:gd name="T73" fmla="*/ 685 h 5872"/>
                <a:gd name="T74" fmla="*/ 417 w 5074"/>
                <a:gd name="T75" fmla="*/ 881 h 5872"/>
                <a:gd name="T76" fmla="*/ 436 w 5074"/>
                <a:gd name="T77" fmla="*/ 5125 h 5872"/>
                <a:gd name="T78" fmla="*/ 531 w 5074"/>
                <a:gd name="T79" fmla="*/ 5297 h 5872"/>
                <a:gd name="T80" fmla="*/ 685 w 5074"/>
                <a:gd name="T81" fmla="*/ 5413 h 5872"/>
                <a:gd name="T82" fmla="*/ 881 w 5074"/>
                <a:gd name="T83" fmla="*/ 5457 h 5872"/>
                <a:gd name="T84" fmla="*/ 3821 w 5074"/>
                <a:gd name="T85" fmla="*/ 5438 h 5872"/>
                <a:gd name="T86" fmla="*/ 3992 w 5074"/>
                <a:gd name="T87" fmla="*/ 5342 h 5872"/>
                <a:gd name="T88" fmla="*/ 4109 w 5074"/>
                <a:gd name="T89" fmla="*/ 5187 h 5872"/>
                <a:gd name="T90" fmla="*/ 4154 w 5074"/>
                <a:gd name="T91" fmla="*/ 4991 h 5872"/>
                <a:gd name="T92" fmla="*/ 4569 w 5074"/>
                <a:gd name="T93" fmla="*/ 3468 h 5872"/>
                <a:gd name="T94" fmla="*/ 4547 w 5074"/>
                <a:gd name="T95" fmla="*/ 5180 h 5872"/>
                <a:gd name="T96" fmla="*/ 4448 w 5074"/>
                <a:gd name="T97" fmla="*/ 5436 h 5872"/>
                <a:gd name="T98" fmla="*/ 4277 w 5074"/>
                <a:gd name="T99" fmla="*/ 5644 h 5872"/>
                <a:gd name="T100" fmla="*/ 4051 w 5074"/>
                <a:gd name="T101" fmla="*/ 5794 h 5872"/>
                <a:gd name="T102" fmla="*/ 3784 w 5074"/>
                <a:gd name="T103" fmla="*/ 5867 h 5872"/>
                <a:gd name="T104" fmla="*/ 785 w 5074"/>
                <a:gd name="T105" fmla="*/ 5867 h 5872"/>
                <a:gd name="T106" fmla="*/ 518 w 5074"/>
                <a:gd name="T107" fmla="*/ 5794 h 5872"/>
                <a:gd name="T108" fmla="*/ 292 w 5074"/>
                <a:gd name="T109" fmla="*/ 5644 h 5872"/>
                <a:gd name="T110" fmla="*/ 121 w 5074"/>
                <a:gd name="T111" fmla="*/ 5436 h 5872"/>
                <a:gd name="T112" fmla="*/ 22 w 5074"/>
                <a:gd name="T113" fmla="*/ 5180 h 5872"/>
                <a:gd name="T114" fmla="*/ 0 w 5074"/>
                <a:gd name="T115" fmla="*/ 881 h 5872"/>
                <a:gd name="T116" fmla="*/ 46 w 5074"/>
                <a:gd name="T117" fmla="*/ 603 h 5872"/>
                <a:gd name="T118" fmla="*/ 171 w 5074"/>
                <a:gd name="T119" fmla="*/ 361 h 5872"/>
                <a:gd name="T120" fmla="*/ 361 w 5074"/>
                <a:gd name="T121" fmla="*/ 171 h 5872"/>
                <a:gd name="T122" fmla="*/ 604 w 5074"/>
                <a:gd name="T123" fmla="*/ 46 h 5872"/>
                <a:gd name="T124" fmla="*/ 881 w 5074"/>
                <a:gd name="T125" fmla="*/ 0 h 5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74" h="5872">
                  <a:moveTo>
                    <a:pt x="2088" y="4329"/>
                  </a:moveTo>
                  <a:lnTo>
                    <a:pt x="2999" y="4329"/>
                  </a:lnTo>
                  <a:lnTo>
                    <a:pt x="2997" y="4626"/>
                  </a:lnTo>
                  <a:lnTo>
                    <a:pt x="2088" y="4626"/>
                  </a:lnTo>
                  <a:lnTo>
                    <a:pt x="2088" y="4329"/>
                  </a:lnTo>
                  <a:close/>
                  <a:moveTo>
                    <a:pt x="3300" y="3685"/>
                  </a:moveTo>
                  <a:lnTo>
                    <a:pt x="3980" y="4103"/>
                  </a:lnTo>
                  <a:lnTo>
                    <a:pt x="3200" y="4596"/>
                  </a:lnTo>
                  <a:lnTo>
                    <a:pt x="3300" y="3685"/>
                  </a:lnTo>
                  <a:close/>
                  <a:moveTo>
                    <a:pt x="915" y="3376"/>
                  </a:moveTo>
                  <a:lnTo>
                    <a:pt x="3004" y="3376"/>
                  </a:lnTo>
                  <a:lnTo>
                    <a:pt x="3002" y="3673"/>
                  </a:lnTo>
                  <a:lnTo>
                    <a:pt x="915" y="3673"/>
                  </a:lnTo>
                  <a:lnTo>
                    <a:pt x="915" y="3376"/>
                  </a:lnTo>
                  <a:close/>
                  <a:moveTo>
                    <a:pt x="915" y="2422"/>
                  </a:moveTo>
                  <a:lnTo>
                    <a:pt x="3259" y="2422"/>
                  </a:lnTo>
                  <a:lnTo>
                    <a:pt x="3259" y="2719"/>
                  </a:lnTo>
                  <a:lnTo>
                    <a:pt x="915" y="2719"/>
                  </a:lnTo>
                  <a:lnTo>
                    <a:pt x="915" y="2422"/>
                  </a:lnTo>
                  <a:close/>
                  <a:moveTo>
                    <a:pt x="4085" y="2384"/>
                  </a:moveTo>
                  <a:lnTo>
                    <a:pt x="4766" y="2803"/>
                  </a:lnTo>
                  <a:lnTo>
                    <a:pt x="4076" y="3961"/>
                  </a:lnTo>
                  <a:lnTo>
                    <a:pt x="3394" y="3539"/>
                  </a:lnTo>
                  <a:lnTo>
                    <a:pt x="4085" y="2384"/>
                  </a:lnTo>
                  <a:close/>
                  <a:moveTo>
                    <a:pt x="3819" y="2221"/>
                  </a:moveTo>
                  <a:lnTo>
                    <a:pt x="3971" y="2315"/>
                  </a:lnTo>
                  <a:lnTo>
                    <a:pt x="3638" y="2874"/>
                  </a:lnTo>
                  <a:lnTo>
                    <a:pt x="3488" y="2778"/>
                  </a:lnTo>
                  <a:lnTo>
                    <a:pt x="3819" y="2221"/>
                  </a:lnTo>
                  <a:close/>
                  <a:moveTo>
                    <a:pt x="4677" y="1810"/>
                  </a:moveTo>
                  <a:lnTo>
                    <a:pt x="4731" y="1819"/>
                  </a:lnTo>
                  <a:lnTo>
                    <a:pt x="4784" y="1835"/>
                  </a:lnTo>
                  <a:lnTo>
                    <a:pt x="4834" y="1861"/>
                  </a:lnTo>
                  <a:lnTo>
                    <a:pt x="4908" y="1908"/>
                  </a:lnTo>
                  <a:lnTo>
                    <a:pt x="4955" y="1940"/>
                  </a:lnTo>
                  <a:lnTo>
                    <a:pt x="4992" y="1979"/>
                  </a:lnTo>
                  <a:lnTo>
                    <a:pt x="5024" y="2023"/>
                  </a:lnTo>
                  <a:lnTo>
                    <a:pt x="5049" y="2071"/>
                  </a:lnTo>
                  <a:lnTo>
                    <a:pt x="5065" y="2123"/>
                  </a:lnTo>
                  <a:lnTo>
                    <a:pt x="5074" y="2176"/>
                  </a:lnTo>
                  <a:lnTo>
                    <a:pt x="5074" y="2230"/>
                  </a:lnTo>
                  <a:lnTo>
                    <a:pt x="5065" y="2283"/>
                  </a:lnTo>
                  <a:lnTo>
                    <a:pt x="5049" y="2336"/>
                  </a:lnTo>
                  <a:lnTo>
                    <a:pt x="5022" y="2386"/>
                  </a:lnTo>
                  <a:lnTo>
                    <a:pt x="4852" y="2666"/>
                  </a:lnTo>
                  <a:lnTo>
                    <a:pt x="4485" y="2440"/>
                  </a:lnTo>
                  <a:lnTo>
                    <a:pt x="4453" y="2420"/>
                  </a:lnTo>
                  <a:lnTo>
                    <a:pt x="4337" y="2349"/>
                  </a:lnTo>
                  <a:lnTo>
                    <a:pt x="4307" y="2329"/>
                  </a:lnTo>
                  <a:lnTo>
                    <a:pt x="4182" y="2254"/>
                  </a:lnTo>
                  <a:lnTo>
                    <a:pt x="4355" y="1975"/>
                  </a:lnTo>
                  <a:lnTo>
                    <a:pt x="4387" y="1931"/>
                  </a:lnTo>
                  <a:lnTo>
                    <a:pt x="4428" y="1891"/>
                  </a:lnTo>
                  <a:lnTo>
                    <a:pt x="4471" y="1859"/>
                  </a:lnTo>
                  <a:lnTo>
                    <a:pt x="4519" y="1835"/>
                  </a:lnTo>
                  <a:lnTo>
                    <a:pt x="4570" y="1819"/>
                  </a:lnTo>
                  <a:lnTo>
                    <a:pt x="4624" y="1810"/>
                  </a:lnTo>
                  <a:lnTo>
                    <a:pt x="4677" y="1810"/>
                  </a:lnTo>
                  <a:close/>
                  <a:moveTo>
                    <a:pt x="3011" y="710"/>
                  </a:moveTo>
                  <a:lnTo>
                    <a:pt x="3011" y="1093"/>
                  </a:lnTo>
                  <a:lnTo>
                    <a:pt x="3017" y="1160"/>
                  </a:lnTo>
                  <a:lnTo>
                    <a:pt x="3031" y="1226"/>
                  </a:lnTo>
                  <a:lnTo>
                    <a:pt x="3054" y="1288"/>
                  </a:lnTo>
                  <a:lnTo>
                    <a:pt x="3086" y="1345"/>
                  </a:lnTo>
                  <a:lnTo>
                    <a:pt x="3125" y="1397"/>
                  </a:lnTo>
                  <a:lnTo>
                    <a:pt x="3172" y="1443"/>
                  </a:lnTo>
                  <a:lnTo>
                    <a:pt x="3223" y="1482"/>
                  </a:lnTo>
                  <a:lnTo>
                    <a:pt x="3280" y="1514"/>
                  </a:lnTo>
                  <a:lnTo>
                    <a:pt x="3342" y="1537"/>
                  </a:lnTo>
                  <a:lnTo>
                    <a:pt x="3408" y="1552"/>
                  </a:lnTo>
                  <a:lnTo>
                    <a:pt x="3478" y="1557"/>
                  </a:lnTo>
                  <a:lnTo>
                    <a:pt x="3860" y="1557"/>
                  </a:lnTo>
                  <a:lnTo>
                    <a:pt x="3435" y="1133"/>
                  </a:lnTo>
                  <a:lnTo>
                    <a:pt x="3011" y="710"/>
                  </a:lnTo>
                  <a:close/>
                  <a:moveTo>
                    <a:pt x="881" y="0"/>
                  </a:moveTo>
                  <a:lnTo>
                    <a:pt x="2889" y="0"/>
                  </a:lnTo>
                  <a:lnTo>
                    <a:pt x="4542" y="1653"/>
                  </a:lnTo>
                  <a:lnTo>
                    <a:pt x="4476" y="1673"/>
                  </a:lnTo>
                  <a:lnTo>
                    <a:pt x="4412" y="1699"/>
                  </a:lnTo>
                  <a:lnTo>
                    <a:pt x="4353" y="1735"/>
                  </a:lnTo>
                  <a:lnTo>
                    <a:pt x="4300" y="1779"/>
                  </a:lnTo>
                  <a:lnTo>
                    <a:pt x="4252" y="1829"/>
                  </a:lnTo>
                  <a:lnTo>
                    <a:pt x="4211" y="1888"/>
                  </a:lnTo>
                  <a:lnTo>
                    <a:pt x="4154" y="1982"/>
                  </a:lnTo>
                  <a:lnTo>
                    <a:pt x="4154" y="1973"/>
                  </a:lnTo>
                  <a:lnTo>
                    <a:pt x="3478" y="1973"/>
                  </a:lnTo>
                  <a:lnTo>
                    <a:pt x="3382" y="1968"/>
                  </a:lnTo>
                  <a:lnTo>
                    <a:pt x="3287" y="1952"/>
                  </a:lnTo>
                  <a:lnTo>
                    <a:pt x="3198" y="1927"/>
                  </a:lnTo>
                  <a:lnTo>
                    <a:pt x="3113" y="1893"/>
                  </a:lnTo>
                  <a:lnTo>
                    <a:pt x="3033" y="1852"/>
                  </a:lnTo>
                  <a:lnTo>
                    <a:pt x="2956" y="1803"/>
                  </a:lnTo>
                  <a:lnTo>
                    <a:pt x="2887" y="1746"/>
                  </a:lnTo>
                  <a:lnTo>
                    <a:pt x="2823" y="1682"/>
                  </a:lnTo>
                  <a:lnTo>
                    <a:pt x="2766" y="1612"/>
                  </a:lnTo>
                  <a:lnTo>
                    <a:pt x="2716" y="1536"/>
                  </a:lnTo>
                  <a:lnTo>
                    <a:pt x="2675" y="1456"/>
                  </a:lnTo>
                  <a:lnTo>
                    <a:pt x="2641" y="1370"/>
                  </a:lnTo>
                  <a:lnTo>
                    <a:pt x="2616" y="1281"/>
                  </a:lnTo>
                  <a:lnTo>
                    <a:pt x="2600" y="1187"/>
                  </a:lnTo>
                  <a:lnTo>
                    <a:pt x="2597" y="1093"/>
                  </a:lnTo>
                  <a:lnTo>
                    <a:pt x="2597" y="416"/>
                  </a:lnTo>
                  <a:lnTo>
                    <a:pt x="881" y="416"/>
                  </a:lnTo>
                  <a:lnTo>
                    <a:pt x="814" y="420"/>
                  </a:lnTo>
                  <a:lnTo>
                    <a:pt x="748" y="436"/>
                  </a:lnTo>
                  <a:lnTo>
                    <a:pt x="685" y="459"/>
                  </a:lnTo>
                  <a:lnTo>
                    <a:pt x="628" y="491"/>
                  </a:lnTo>
                  <a:lnTo>
                    <a:pt x="577" y="530"/>
                  </a:lnTo>
                  <a:lnTo>
                    <a:pt x="531" y="577"/>
                  </a:lnTo>
                  <a:lnTo>
                    <a:pt x="491" y="628"/>
                  </a:lnTo>
                  <a:lnTo>
                    <a:pt x="459" y="685"/>
                  </a:lnTo>
                  <a:lnTo>
                    <a:pt x="436" y="747"/>
                  </a:lnTo>
                  <a:lnTo>
                    <a:pt x="420" y="813"/>
                  </a:lnTo>
                  <a:lnTo>
                    <a:pt x="417" y="881"/>
                  </a:lnTo>
                  <a:lnTo>
                    <a:pt x="417" y="4991"/>
                  </a:lnTo>
                  <a:lnTo>
                    <a:pt x="420" y="5061"/>
                  </a:lnTo>
                  <a:lnTo>
                    <a:pt x="436" y="5125"/>
                  </a:lnTo>
                  <a:lnTo>
                    <a:pt x="459" y="5187"/>
                  </a:lnTo>
                  <a:lnTo>
                    <a:pt x="491" y="5244"/>
                  </a:lnTo>
                  <a:lnTo>
                    <a:pt x="531" y="5297"/>
                  </a:lnTo>
                  <a:lnTo>
                    <a:pt x="577" y="5342"/>
                  </a:lnTo>
                  <a:lnTo>
                    <a:pt x="628" y="5381"/>
                  </a:lnTo>
                  <a:lnTo>
                    <a:pt x="685" y="5413"/>
                  </a:lnTo>
                  <a:lnTo>
                    <a:pt x="748" y="5438"/>
                  </a:lnTo>
                  <a:lnTo>
                    <a:pt x="814" y="5452"/>
                  </a:lnTo>
                  <a:lnTo>
                    <a:pt x="881" y="5457"/>
                  </a:lnTo>
                  <a:lnTo>
                    <a:pt x="3688" y="5457"/>
                  </a:lnTo>
                  <a:lnTo>
                    <a:pt x="3755" y="5452"/>
                  </a:lnTo>
                  <a:lnTo>
                    <a:pt x="3821" y="5438"/>
                  </a:lnTo>
                  <a:lnTo>
                    <a:pt x="3883" y="5413"/>
                  </a:lnTo>
                  <a:lnTo>
                    <a:pt x="3940" y="5381"/>
                  </a:lnTo>
                  <a:lnTo>
                    <a:pt x="3992" y="5342"/>
                  </a:lnTo>
                  <a:lnTo>
                    <a:pt x="4038" y="5297"/>
                  </a:lnTo>
                  <a:lnTo>
                    <a:pt x="4077" y="5244"/>
                  </a:lnTo>
                  <a:lnTo>
                    <a:pt x="4109" y="5187"/>
                  </a:lnTo>
                  <a:lnTo>
                    <a:pt x="4133" y="5125"/>
                  </a:lnTo>
                  <a:lnTo>
                    <a:pt x="4149" y="5061"/>
                  </a:lnTo>
                  <a:lnTo>
                    <a:pt x="4154" y="4991"/>
                  </a:lnTo>
                  <a:lnTo>
                    <a:pt x="4154" y="4158"/>
                  </a:lnTo>
                  <a:lnTo>
                    <a:pt x="4163" y="4153"/>
                  </a:lnTo>
                  <a:lnTo>
                    <a:pt x="4569" y="3468"/>
                  </a:lnTo>
                  <a:lnTo>
                    <a:pt x="4569" y="4991"/>
                  </a:lnTo>
                  <a:lnTo>
                    <a:pt x="4563" y="5087"/>
                  </a:lnTo>
                  <a:lnTo>
                    <a:pt x="4547" y="5180"/>
                  </a:lnTo>
                  <a:lnTo>
                    <a:pt x="4524" y="5269"/>
                  </a:lnTo>
                  <a:lnTo>
                    <a:pt x="4490" y="5354"/>
                  </a:lnTo>
                  <a:lnTo>
                    <a:pt x="4448" y="5436"/>
                  </a:lnTo>
                  <a:lnTo>
                    <a:pt x="4398" y="5511"/>
                  </a:lnTo>
                  <a:lnTo>
                    <a:pt x="4341" y="5580"/>
                  </a:lnTo>
                  <a:lnTo>
                    <a:pt x="4277" y="5644"/>
                  </a:lnTo>
                  <a:lnTo>
                    <a:pt x="4207" y="5701"/>
                  </a:lnTo>
                  <a:lnTo>
                    <a:pt x="4131" y="5751"/>
                  </a:lnTo>
                  <a:lnTo>
                    <a:pt x="4051" y="5794"/>
                  </a:lnTo>
                  <a:lnTo>
                    <a:pt x="3965" y="5828"/>
                  </a:lnTo>
                  <a:lnTo>
                    <a:pt x="3876" y="5852"/>
                  </a:lnTo>
                  <a:lnTo>
                    <a:pt x="3784" y="5867"/>
                  </a:lnTo>
                  <a:lnTo>
                    <a:pt x="3688" y="5872"/>
                  </a:lnTo>
                  <a:lnTo>
                    <a:pt x="881" y="5872"/>
                  </a:lnTo>
                  <a:lnTo>
                    <a:pt x="785" y="5867"/>
                  </a:lnTo>
                  <a:lnTo>
                    <a:pt x="693" y="5852"/>
                  </a:lnTo>
                  <a:lnTo>
                    <a:pt x="604" y="5828"/>
                  </a:lnTo>
                  <a:lnTo>
                    <a:pt x="518" y="5794"/>
                  </a:lnTo>
                  <a:lnTo>
                    <a:pt x="438" y="5751"/>
                  </a:lnTo>
                  <a:lnTo>
                    <a:pt x="361" y="5701"/>
                  </a:lnTo>
                  <a:lnTo>
                    <a:pt x="292" y="5644"/>
                  </a:lnTo>
                  <a:lnTo>
                    <a:pt x="228" y="5580"/>
                  </a:lnTo>
                  <a:lnTo>
                    <a:pt x="171" y="5511"/>
                  </a:lnTo>
                  <a:lnTo>
                    <a:pt x="121" y="5436"/>
                  </a:lnTo>
                  <a:lnTo>
                    <a:pt x="79" y="5354"/>
                  </a:lnTo>
                  <a:lnTo>
                    <a:pt x="46" y="5269"/>
                  </a:lnTo>
                  <a:lnTo>
                    <a:pt x="22" y="5180"/>
                  </a:lnTo>
                  <a:lnTo>
                    <a:pt x="6" y="5087"/>
                  </a:lnTo>
                  <a:lnTo>
                    <a:pt x="0" y="4991"/>
                  </a:lnTo>
                  <a:lnTo>
                    <a:pt x="0" y="881"/>
                  </a:lnTo>
                  <a:lnTo>
                    <a:pt x="6" y="785"/>
                  </a:lnTo>
                  <a:lnTo>
                    <a:pt x="22" y="692"/>
                  </a:lnTo>
                  <a:lnTo>
                    <a:pt x="46" y="603"/>
                  </a:lnTo>
                  <a:lnTo>
                    <a:pt x="79" y="518"/>
                  </a:lnTo>
                  <a:lnTo>
                    <a:pt x="121" y="438"/>
                  </a:lnTo>
                  <a:lnTo>
                    <a:pt x="171" y="361"/>
                  </a:lnTo>
                  <a:lnTo>
                    <a:pt x="228" y="292"/>
                  </a:lnTo>
                  <a:lnTo>
                    <a:pt x="292" y="228"/>
                  </a:lnTo>
                  <a:lnTo>
                    <a:pt x="361" y="171"/>
                  </a:lnTo>
                  <a:lnTo>
                    <a:pt x="438" y="121"/>
                  </a:lnTo>
                  <a:lnTo>
                    <a:pt x="518" y="78"/>
                  </a:lnTo>
                  <a:lnTo>
                    <a:pt x="604" y="46"/>
                  </a:lnTo>
                  <a:lnTo>
                    <a:pt x="693" y="21"/>
                  </a:lnTo>
                  <a:lnTo>
                    <a:pt x="785" y="5"/>
                  </a:lnTo>
                  <a:lnTo>
                    <a:pt x="8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47">
              <a:extLst>
                <a:ext uri="{FF2B5EF4-FFF2-40B4-BE49-F238E27FC236}">
                  <a16:creationId xmlns:a16="http://schemas.microsoft.com/office/drawing/2014/main" id="{22901944-C682-4CB2-9DC7-6CAD5BDE97D1}"/>
                </a:ext>
              </a:extLst>
            </p:cNvPr>
            <p:cNvSpPr>
              <a:spLocks noChangeAspect="1" noEditPoints="1"/>
            </p:cNvSpPr>
            <p:nvPr/>
          </p:nvSpPr>
          <p:spPr bwMode="auto">
            <a:xfrm>
              <a:off x="60934" y="563140"/>
              <a:ext cx="357951" cy="301752"/>
            </a:xfrm>
            <a:custGeom>
              <a:avLst/>
              <a:gdLst>
                <a:gd name="T0" fmla="*/ 5863 w 6522"/>
                <a:gd name="T1" fmla="*/ 1280 h 5498"/>
                <a:gd name="T2" fmla="*/ 5871 w 6522"/>
                <a:gd name="T3" fmla="*/ 1300 h 5498"/>
                <a:gd name="T4" fmla="*/ 5875 w 6522"/>
                <a:gd name="T5" fmla="*/ 1970 h 5498"/>
                <a:gd name="T6" fmla="*/ 5857 w 6522"/>
                <a:gd name="T7" fmla="*/ 1980 h 5498"/>
                <a:gd name="T8" fmla="*/ 5837 w 6522"/>
                <a:gd name="T9" fmla="*/ 1974 h 5498"/>
                <a:gd name="T10" fmla="*/ 4474 w 6522"/>
                <a:gd name="T11" fmla="*/ 3088 h 5498"/>
                <a:gd name="T12" fmla="*/ 4480 w 6522"/>
                <a:gd name="T13" fmla="*/ 3223 h 5498"/>
                <a:gd name="T14" fmla="*/ 4399 w 6522"/>
                <a:gd name="T15" fmla="*/ 3373 h 5498"/>
                <a:gd name="T16" fmla="*/ 4248 w 6522"/>
                <a:gd name="T17" fmla="*/ 3454 h 5498"/>
                <a:gd name="T18" fmla="*/ 4084 w 6522"/>
                <a:gd name="T19" fmla="*/ 3440 h 5498"/>
                <a:gd name="T20" fmla="*/ 3962 w 6522"/>
                <a:gd name="T21" fmla="*/ 3351 h 5498"/>
                <a:gd name="T22" fmla="*/ 2976 w 6522"/>
                <a:gd name="T23" fmla="*/ 3256 h 5498"/>
                <a:gd name="T24" fmla="*/ 2836 w 6522"/>
                <a:gd name="T25" fmla="*/ 3326 h 5498"/>
                <a:gd name="T26" fmla="*/ 2665 w 6522"/>
                <a:gd name="T27" fmla="*/ 3308 h 5498"/>
                <a:gd name="T28" fmla="*/ 1640 w 6522"/>
                <a:gd name="T29" fmla="*/ 4101 h 5498"/>
                <a:gd name="T30" fmla="*/ 1534 w 6522"/>
                <a:gd name="T31" fmla="*/ 4230 h 5498"/>
                <a:gd name="T32" fmla="*/ 1367 w 6522"/>
                <a:gd name="T33" fmla="*/ 4281 h 5498"/>
                <a:gd name="T34" fmla="*/ 1203 w 6522"/>
                <a:gd name="T35" fmla="*/ 4230 h 5498"/>
                <a:gd name="T36" fmla="*/ 1094 w 6522"/>
                <a:gd name="T37" fmla="*/ 4099 h 5498"/>
                <a:gd name="T38" fmla="*/ 1078 w 6522"/>
                <a:gd name="T39" fmla="*/ 3925 h 5498"/>
                <a:gd name="T40" fmla="*/ 1158 w 6522"/>
                <a:gd name="T41" fmla="*/ 3775 h 5498"/>
                <a:gd name="T42" fmla="*/ 1308 w 6522"/>
                <a:gd name="T43" fmla="*/ 3694 h 5498"/>
                <a:gd name="T44" fmla="*/ 1470 w 6522"/>
                <a:gd name="T45" fmla="*/ 3708 h 5498"/>
                <a:gd name="T46" fmla="*/ 2485 w 6522"/>
                <a:gd name="T47" fmla="*/ 3053 h 5498"/>
                <a:gd name="T48" fmla="*/ 2507 w 6522"/>
                <a:gd name="T49" fmla="*/ 2918 h 5498"/>
                <a:gd name="T50" fmla="*/ 2616 w 6522"/>
                <a:gd name="T51" fmla="*/ 2788 h 5498"/>
                <a:gd name="T52" fmla="*/ 2780 w 6522"/>
                <a:gd name="T53" fmla="*/ 2738 h 5498"/>
                <a:gd name="T54" fmla="*/ 2929 w 6522"/>
                <a:gd name="T55" fmla="*/ 2778 h 5498"/>
                <a:gd name="T56" fmla="*/ 3033 w 6522"/>
                <a:gd name="T57" fmla="*/ 2881 h 5498"/>
                <a:gd name="T58" fmla="*/ 3964 w 6522"/>
                <a:gd name="T59" fmla="*/ 2972 h 5498"/>
                <a:gd name="T60" fmla="*/ 4086 w 6522"/>
                <a:gd name="T61" fmla="*/ 2884 h 5498"/>
                <a:gd name="T62" fmla="*/ 4227 w 6522"/>
                <a:gd name="T63" fmla="*/ 2871 h 5498"/>
                <a:gd name="T64" fmla="*/ 5329 w 6522"/>
                <a:gd name="T65" fmla="*/ 1555 h 5498"/>
                <a:gd name="T66" fmla="*/ 5177 w 6522"/>
                <a:gd name="T67" fmla="*/ 1424 h 5498"/>
                <a:gd name="T68" fmla="*/ 5178 w 6522"/>
                <a:gd name="T69" fmla="*/ 1405 h 5498"/>
                <a:gd name="T70" fmla="*/ 5194 w 6522"/>
                <a:gd name="T71" fmla="*/ 1393 h 5498"/>
                <a:gd name="T72" fmla="*/ 0 w 6522"/>
                <a:gd name="T73" fmla="*/ 0 h 5498"/>
                <a:gd name="T74" fmla="*/ 629 w 6522"/>
                <a:gd name="T75" fmla="*/ 807 h 5498"/>
                <a:gd name="T76" fmla="*/ 416 w 6522"/>
                <a:gd name="T77" fmla="*/ 2398 h 5498"/>
                <a:gd name="T78" fmla="*/ 416 w 6522"/>
                <a:gd name="T79" fmla="*/ 2695 h 5498"/>
                <a:gd name="T80" fmla="*/ 629 w 6522"/>
                <a:gd name="T81" fmla="*/ 4271 h 5498"/>
                <a:gd name="T82" fmla="*/ 1217 w 6522"/>
                <a:gd name="T83" fmla="*/ 5083 h 5498"/>
                <a:gd name="T84" fmla="*/ 1514 w 6522"/>
                <a:gd name="T85" fmla="*/ 5083 h 5498"/>
                <a:gd name="T86" fmla="*/ 2925 w 6522"/>
                <a:gd name="T87" fmla="*/ 4891 h 5498"/>
                <a:gd name="T88" fmla="*/ 4039 w 6522"/>
                <a:gd name="T89" fmla="*/ 4891 h 5498"/>
                <a:gd name="T90" fmla="*/ 5448 w 6522"/>
                <a:gd name="T91" fmla="*/ 5083 h 5498"/>
                <a:gd name="T92" fmla="*/ 5744 w 6522"/>
                <a:gd name="T93" fmla="*/ 5083 h 5498"/>
                <a:gd name="T94" fmla="*/ 208 w 6522"/>
                <a:gd name="T95" fmla="*/ 5498 h 5498"/>
                <a:gd name="T96" fmla="*/ 77 w 6522"/>
                <a:gd name="T97" fmla="*/ 5452 h 5498"/>
                <a:gd name="T98" fmla="*/ 6 w 6522"/>
                <a:gd name="T99" fmla="*/ 5338 h 5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22" h="5498">
                  <a:moveTo>
                    <a:pt x="5847" y="1274"/>
                  </a:moveTo>
                  <a:lnTo>
                    <a:pt x="5855" y="1274"/>
                  </a:lnTo>
                  <a:lnTo>
                    <a:pt x="5863" y="1280"/>
                  </a:lnTo>
                  <a:lnTo>
                    <a:pt x="5867" y="1286"/>
                  </a:lnTo>
                  <a:lnTo>
                    <a:pt x="5871" y="1292"/>
                  </a:lnTo>
                  <a:lnTo>
                    <a:pt x="5871" y="1300"/>
                  </a:lnTo>
                  <a:lnTo>
                    <a:pt x="5879" y="1957"/>
                  </a:lnTo>
                  <a:lnTo>
                    <a:pt x="5879" y="1965"/>
                  </a:lnTo>
                  <a:lnTo>
                    <a:pt x="5875" y="1970"/>
                  </a:lnTo>
                  <a:lnTo>
                    <a:pt x="5869" y="1974"/>
                  </a:lnTo>
                  <a:lnTo>
                    <a:pt x="5863" y="1978"/>
                  </a:lnTo>
                  <a:lnTo>
                    <a:pt x="5857" y="1980"/>
                  </a:lnTo>
                  <a:lnTo>
                    <a:pt x="5851" y="1980"/>
                  </a:lnTo>
                  <a:lnTo>
                    <a:pt x="5843" y="1978"/>
                  </a:lnTo>
                  <a:lnTo>
                    <a:pt x="5837" y="1974"/>
                  </a:lnTo>
                  <a:lnTo>
                    <a:pt x="5693" y="1856"/>
                  </a:lnTo>
                  <a:lnTo>
                    <a:pt x="5626" y="1800"/>
                  </a:lnTo>
                  <a:lnTo>
                    <a:pt x="4474" y="3088"/>
                  </a:lnTo>
                  <a:lnTo>
                    <a:pt x="4482" y="3126"/>
                  </a:lnTo>
                  <a:lnTo>
                    <a:pt x="4486" y="3163"/>
                  </a:lnTo>
                  <a:lnTo>
                    <a:pt x="4480" y="3223"/>
                  </a:lnTo>
                  <a:lnTo>
                    <a:pt x="4462" y="3278"/>
                  </a:lnTo>
                  <a:lnTo>
                    <a:pt x="4434" y="3330"/>
                  </a:lnTo>
                  <a:lnTo>
                    <a:pt x="4399" y="3373"/>
                  </a:lnTo>
                  <a:lnTo>
                    <a:pt x="4355" y="3409"/>
                  </a:lnTo>
                  <a:lnTo>
                    <a:pt x="4304" y="3436"/>
                  </a:lnTo>
                  <a:lnTo>
                    <a:pt x="4248" y="3454"/>
                  </a:lnTo>
                  <a:lnTo>
                    <a:pt x="4189" y="3460"/>
                  </a:lnTo>
                  <a:lnTo>
                    <a:pt x="4136" y="3454"/>
                  </a:lnTo>
                  <a:lnTo>
                    <a:pt x="4084" y="3440"/>
                  </a:lnTo>
                  <a:lnTo>
                    <a:pt x="4039" y="3419"/>
                  </a:lnTo>
                  <a:lnTo>
                    <a:pt x="3997" y="3389"/>
                  </a:lnTo>
                  <a:lnTo>
                    <a:pt x="3962" y="3351"/>
                  </a:lnTo>
                  <a:lnTo>
                    <a:pt x="3932" y="3310"/>
                  </a:lnTo>
                  <a:lnTo>
                    <a:pt x="3012" y="3219"/>
                  </a:lnTo>
                  <a:lnTo>
                    <a:pt x="2976" y="3256"/>
                  </a:lnTo>
                  <a:lnTo>
                    <a:pt x="2935" y="3288"/>
                  </a:lnTo>
                  <a:lnTo>
                    <a:pt x="2887" y="3310"/>
                  </a:lnTo>
                  <a:lnTo>
                    <a:pt x="2836" y="3326"/>
                  </a:lnTo>
                  <a:lnTo>
                    <a:pt x="2780" y="3332"/>
                  </a:lnTo>
                  <a:lnTo>
                    <a:pt x="2721" y="3324"/>
                  </a:lnTo>
                  <a:lnTo>
                    <a:pt x="2665" y="3308"/>
                  </a:lnTo>
                  <a:lnTo>
                    <a:pt x="1664" y="3986"/>
                  </a:lnTo>
                  <a:lnTo>
                    <a:pt x="1658" y="4046"/>
                  </a:lnTo>
                  <a:lnTo>
                    <a:pt x="1640" y="4101"/>
                  </a:lnTo>
                  <a:lnTo>
                    <a:pt x="1613" y="4151"/>
                  </a:lnTo>
                  <a:lnTo>
                    <a:pt x="1577" y="4194"/>
                  </a:lnTo>
                  <a:lnTo>
                    <a:pt x="1534" y="4230"/>
                  </a:lnTo>
                  <a:lnTo>
                    <a:pt x="1484" y="4258"/>
                  </a:lnTo>
                  <a:lnTo>
                    <a:pt x="1427" y="4275"/>
                  </a:lnTo>
                  <a:lnTo>
                    <a:pt x="1367" y="4281"/>
                  </a:lnTo>
                  <a:lnTo>
                    <a:pt x="1308" y="4275"/>
                  </a:lnTo>
                  <a:lnTo>
                    <a:pt x="1253" y="4258"/>
                  </a:lnTo>
                  <a:lnTo>
                    <a:pt x="1203" y="4230"/>
                  </a:lnTo>
                  <a:lnTo>
                    <a:pt x="1158" y="4194"/>
                  </a:lnTo>
                  <a:lnTo>
                    <a:pt x="1122" y="4151"/>
                  </a:lnTo>
                  <a:lnTo>
                    <a:pt x="1094" y="4099"/>
                  </a:lnTo>
                  <a:lnTo>
                    <a:pt x="1078" y="4044"/>
                  </a:lnTo>
                  <a:lnTo>
                    <a:pt x="1071" y="3984"/>
                  </a:lnTo>
                  <a:lnTo>
                    <a:pt x="1078" y="3925"/>
                  </a:lnTo>
                  <a:lnTo>
                    <a:pt x="1094" y="3870"/>
                  </a:lnTo>
                  <a:lnTo>
                    <a:pt x="1122" y="3818"/>
                  </a:lnTo>
                  <a:lnTo>
                    <a:pt x="1158" y="3775"/>
                  </a:lnTo>
                  <a:lnTo>
                    <a:pt x="1203" y="3739"/>
                  </a:lnTo>
                  <a:lnTo>
                    <a:pt x="1253" y="3711"/>
                  </a:lnTo>
                  <a:lnTo>
                    <a:pt x="1308" y="3694"/>
                  </a:lnTo>
                  <a:lnTo>
                    <a:pt x="1367" y="3688"/>
                  </a:lnTo>
                  <a:lnTo>
                    <a:pt x="1421" y="3694"/>
                  </a:lnTo>
                  <a:lnTo>
                    <a:pt x="1470" y="3708"/>
                  </a:lnTo>
                  <a:lnTo>
                    <a:pt x="1516" y="3729"/>
                  </a:lnTo>
                  <a:lnTo>
                    <a:pt x="2487" y="3070"/>
                  </a:lnTo>
                  <a:lnTo>
                    <a:pt x="2485" y="3053"/>
                  </a:lnTo>
                  <a:lnTo>
                    <a:pt x="2485" y="3035"/>
                  </a:lnTo>
                  <a:lnTo>
                    <a:pt x="2491" y="2974"/>
                  </a:lnTo>
                  <a:lnTo>
                    <a:pt x="2507" y="2918"/>
                  </a:lnTo>
                  <a:lnTo>
                    <a:pt x="2535" y="2869"/>
                  </a:lnTo>
                  <a:lnTo>
                    <a:pt x="2570" y="2825"/>
                  </a:lnTo>
                  <a:lnTo>
                    <a:pt x="2616" y="2788"/>
                  </a:lnTo>
                  <a:lnTo>
                    <a:pt x="2665" y="2762"/>
                  </a:lnTo>
                  <a:lnTo>
                    <a:pt x="2721" y="2744"/>
                  </a:lnTo>
                  <a:lnTo>
                    <a:pt x="2780" y="2738"/>
                  </a:lnTo>
                  <a:lnTo>
                    <a:pt x="2834" y="2742"/>
                  </a:lnTo>
                  <a:lnTo>
                    <a:pt x="2883" y="2756"/>
                  </a:lnTo>
                  <a:lnTo>
                    <a:pt x="2929" y="2778"/>
                  </a:lnTo>
                  <a:lnTo>
                    <a:pt x="2968" y="2805"/>
                  </a:lnTo>
                  <a:lnTo>
                    <a:pt x="3004" y="2839"/>
                  </a:lnTo>
                  <a:lnTo>
                    <a:pt x="3033" y="2881"/>
                  </a:lnTo>
                  <a:lnTo>
                    <a:pt x="3055" y="2924"/>
                  </a:lnTo>
                  <a:lnTo>
                    <a:pt x="3934" y="3011"/>
                  </a:lnTo>
                  <a:lnTo>
                    <a:pt x="3964" y="2972"/>
                  </a:lnTo>
                  <a:lnTo>
                    <a:pt x="3999" y="2936"/>
                  </a:lnTo>
                  <a:lnTo>
                    <a:pt x="4041" y="2906"/>
                  </a:lnTo>
                  <a:lnTo>
                    <a:pt x="4086" y="2884"/>
                  </a:lnTo>
                  <a:lnTo>
                    <a:pt x="4136" y="2871"/>
                  </a:lnTo>
                  <a:lnTo>
                    <a:pt x="4189" y="2867"/>
                  </a:lnTo>
                  <a:lnTo>
                    <a:pt x="4227" y="2871"/>
                  </a:lnTo>
                  <a:lnTo>
                    <a:pt x="4264" y="2879"/>
                  </a:lnTo>
                  <a:lnTo>
                    <a:pt x="5398" y="1612"/>
                  </a:lnTo>
                  <a:lnTo>
                    <a:pt x="5329" y="1555"/>
                  </a:lnTo>
                  <a:lnTo>
                    <a:pt x="5184" y="1436"/>
                  </a:lnTo>
                  <a:lnTo>
                    <a:pt x="5180" y="1430"/>
                  </a:lnTo>
                  <a:lnTo>
                    <a:pt x="5177" y="1424"/>
                  </a:lnTo>
                  <a:lnTo>
                    <a:pt x="5175" y="1418"/>
                  </a:lnTo>
                  <a:lnTo>
                    <a:pt x="5175" y="1411"/>
                  </a:lnTo>
                  <a:lnTo>
                    <a:pt x="5178" y="1405"/>
                  </a:lnTo>
                  <a:lnTo>
                    <a:pt x="5182" y="1399"/>
                  </a:lnTo>
                  <a:lnTo>
                    <a:pt x="5186" y="1395"/>
                  </a:lnTo>
                  <a:lnTo>
                    <a:pt x="5194" y="1393"/>
                  </a:lnTo>
                  <a:lnTo>
                    <a:pt x="5839" y="1274"/>
                  </a:lnTo>
                  <a:lnTo>
                    <a:pt x="5847" y="1274"/>
                  </a:lnTo>
                  <a:close/>
                  <a:moveTo>
                    <a:pt x="0" y="0"/>
                  </a:moveTo>
                  <a:lnTo>
                    <a:pt x="416" y="0"/>
                  </a:lnTo>
                  <a:lnTo>
                    <a:pt x="416" y="807"/>
                  </a:lnTo>
                  <a:lnTo>
                    <a:pt x="629" y="807"/>
                  </a:lnTo>
                  <a:lnTo>
                    <a:pt x="629" y="1104"/>
                  </a:lnTo>
                  <a:lnTo>
                    <a:pt x="416" y="1104"/>
                  </a:lnTo>
                  <a:lnTo>
                    <a:pt x="416" y="2398"/>
                  </a:lnTo>
                  <a:lnTo>
                    <a:pt x="629" y="2398"/>
                  </a:lnTo>
                  <a:lnTo>
                    <a:pt x="629" y="2695"/>
                  </a:lnTo>
                  <a:lnTo>
                    <a:pt x="416" y="2695"/>
                  </a:lnTo>
                  <a:lnTo>
                    <a:pt x="416" y="3975"/>
                  </a:lnTo>
                  <a:lnTo>
                    <a:pt x="629" y="3975"/>
                  </a:lnTo>
                  <a:lnTo>
                    <a:pt x="629" y="4271"/>
                  </a:lnTo>
                  <a:lnTo>
                    <a:pt x="416" y="4271"/>
                  </a:lnTo>
                  <a:lnTo>
                    <a:pt x="416" y="5083"/>
                  </a:lnTo>
                  <a:lnTo>
                    <a:pt x="1217" y="5083"/>
                  </a:lnTo>
                  <a:lnTo>
                    <a:pt x="1217" y="4891"/>
                  </a:lnTo>
                  <a:lnTo>
                    <a:pt x="1514" y="4891"/>
                  </a:lnTo>
                  <a:lnTo>
                    <a:pt x="1514" y="5083"/>
                  </a:lnTo>
                  <a:lnTo>
                    <a:pt x="2628" y="5083"/>
                  </a:lnTo>
                  <a:lnTo>
                    <a:pt x="2628" y="4891"/>
                  </a:lnTo>
                  <a:lnTo>
                    <a:pt x="2925" y="4891"/>
                  </a:lnTo>
                  <a:lnTo>
                    <a:pt x="2925" y="5083"/>
                  </a:lnTo>
                  <a:lnTo>
                    <a:pt x="4039" y="5083"/>
                  </a:lnTo>
                  <a:lnTo>
                    <a:pt x="4039" y="4891"/>
                  </a:lnTo>
                  <a:lnTo>
                    <a:pt x="4334" y="4891"/>
                  </a:lnTo>
                  <a:lnTo>
                    <a:pt x="4334" y="5083"/>
                  </a:lnTo>
                  <a:lnTo>
                    <a:pt x="5448" y="5083"/>
                  </a:lnTo>
                  <a:lnTo>
                    <a:pt x="5448" y="4891"/>
                  </a:lnTo>
                  <a:lnTo>
                    <a:pt x="5744" y="4891"/>
                  </a:lnTo>
                  <a:lnTo>
                    <a:pt x="5744" y="5083"/>
                  </a:lnTo>
                  <a:lnTo>
                    <a:pt x="6522" y="5083"/>
                  </a:lnTo>
                  <a:lnTo>
                    <a:pt x="6522" y="5498"/>
                  </a:lnTo>
                  <a:lnTo>
                    <a:pt x="208" y="5498"/>
                  </a:lnTo>
                  <a:lnTo>
                    <a:pt x="160" y="5492"/>
                  </a:lnTo>
                  <a:lnTo>
                    <a:pt x="117" y="5478"/>
                  </a:lnTo>
                  <a:lnTo>
                    <a:pt x="77" y="5452"/>
                  </a:lnTo>
                  <a:lnTo>
                    <a:pt x="46" y="5421"/>
                  </a:lnTo>
                  <a:lnTo>
                    <a:pt x="22" y="5381"/>
                  </a:lnTo>
                  <a:lnTo>
                    <a:pt x="6" y="5338"/>
                  </a:lnTo>
                  <a:lnTo>
                    <a:pt x="0" y="5290"/>
                  </a:lnTo>
                  <a:lnTo>
                    <a:pt x="0"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06148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6GlMYP_AE.acbTOST3O5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UuG9FhkSEqCN1Ik_kzl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KaT0o9oAkiY5K5X18QR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KaT0o9oAkiY5K5X18QR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62so.6_yA0eK9h.pwztqt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6GlMYP_AE.acbTOST3O5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26GlMYP_AE.acbTOST3O5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KaT0o9oAkiY5K5X18QRw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KaT0o9oAkiY5K5X18QRwg"/>
</p:tagLst>
</file>

<file path=ppt/theme/theme1.xml><?xml version="1.0" encoding="utf-8"?>
<a:theme xmlns:a="http://schemas.openxmlformats.org/drawingml/2006/main" name="Office Theme">
  <a:themeElements>
    <a:clrScheme name="ThirdSectorFinal">
      <a:dk1>
        <a:srgbClr val="000000"/>
      </a:dk1>
      <a:lt1>
        <a:srgbClr val="FFFFFF"/>
      </a:lt1>
      <a:dk2>
        <a:srgbClr val="184F9A"/>
      </a:dk2>
      <a:lt2>
        <a:srgbClr val="EFEFF2"/>
      </a:lt2>
      <a:accent1>
        <a:srgbClr val="0059E0"/>
      </a:accent1>
      <a:accent2>
        <a:srgbClr val="36AC79"/>
      </a:accent2>
      <a:accent3>
        <a:srgbClr val="9DCFA8"/>
      </a:accent3>
      <a:accent4>
        <a:srgbClr val="FF7400"/>
      </a:accent4>
      <a:accent5>
        <a:srgbClr val="F69A65"/>
      </a:accent5>
      <a:accent6>
        <a:srgbClr val="F7F3EF"/>
      </a:accent6>
      <a:hlink>
        <a:srgbClr val="0000FF"/>
      </a:hlink>
      <a:folHlink>
        <a:srgbClr val="D81E4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400" b="1" dirty="0" err="1" smtClean="0">
            <a:solidFill>
              <a:schemeClr val="tx1"/>
            </a:solidFill>
          </a:defRPr>
        </a:defPPr>
      </a:lstStyle>
      <a:style>
        <a:lnRef idx="2">
          <a:schemeClr val="dk1"/>
        </a:lnRef>
        <a:fillRef idx="1">
          <a:schemeClr val="lt1"/>
        </a:fillRef>
        <a:effectRef idx="0">
          <a:schemeClr val="dk1"/>
        </a:effectRef>
        <a:fontRef idx="minor">
          <a:schemeClr val="dk1"/>
        </a:fontRef>
      </a:style>
    </a:spDef>
    <a:lnDef>
      <a:spPr>
        <a:ln w="3175">
          <a:solidFill>
            <a:schemeClr val="bg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6 PowerPoint Template" id="{A66A8EB9-F19A-4474-BF9E-AE6CDAB28F2D}" vid="{8E31F9F3-E0B9-4B79-A0D1-7D29CAF395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 PowerPoint Template</Template>
  <TotalTime>14339</TotalTime>
  <Words>2626</Words>
  <Application>Microsoft Office PowerPoint</Application>
  <PresentationFormat>On-screen Show (4:3)</PresentationFormat>
  <Paragraphs>401</Paragraphs>
  <Slides>26</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Batang</vt:lpstr>
      <vt:lpstr>MS PGothic</vt:lpstr>
      <vt:lpstr>Arial</vt:lpstr>
      <vt:lpstr>Calibri</vt:lpstr>
      <vt:lpstr>Calibri Light</vt:lpstr>
      <vt:lpstr>Symbol</vt:lpstr>
      <vt:lpstr>Times New Roman</vt:lpstr>
      <vt:lpstr>Wingdings</vt:lpstr>
      <vt:lpstr>Office Theme</vt:lpstr>
      <vt:lpstr>SIF Youth Development Competition</vt:lpstr>
      <vt:lpstr>Webinar objectives</vt:lpstr>
      <vt:lpstr>Webinar presenters</vt:lpstr>
      <vt:lpstr>Agenda</vt:lpstr>
      <vt:lpstr>Outcomes-oriented contracting combined with integrated data systems will enable govts to develop informative performance feedback loops</vt:lpstr>
      <vt:lpstr>This opportunity is funded with generous support from the federal Social Innovation Fund </vt:lpstr>
      <vt:lpstr>This is a unique opportunity for governments seeking to utilize IDS and outcomes-oriented contracting to improve two-generation outcomes</vt:lpstr>
      <vt:lpstr>Integrated Data Systems (IDS) foster social innovation by accelerating the knowledge-to-practice development cycle</vt:lpstr>
      <vt:lpstr>Outcomes-oriented contracts give government a performance feedback loop by using data to understand results and inform resource allocation</vt:lpstr>
      <vt:lpstr>Two-generation strategies focus on creating opportunities for and addressing needs of both vulnerable children and their parents together</vt:lpstr>
      <vt:lpstr>Community-based examples demonstrate the potential of IDS and outcomes-oriented contracting in practice</vt:lpstr>
      <vt:lpstr>Agenda</vt:lpstr>
      <vt:lpstr>Applicants must meet key eligibility criteria to be considered for selection</vt:lpstr>
      <vt:lpstr>Sites will receive customized technical assistance designed to accelerate IDS development and outcomes-oriented contracting</vt:lpstr>
      <vt:lpstr>AISP will deliver three in-person 2.5-day training modules with pre/post work and individualized consultation between sessions</vt:lpstr>
      <vt:lpstr>Third Sector will work with sites to identify two-generation outcomes of interest for the development of outcomes-oriented contracts </vt:lpstr>
      <vt:lpstr>Services will begin in October 2017 and continue through December of 2019; customized workplans will be determined for each site</vt:lpstr>
      <vt:lpstr>Agenda</vt:lpstr>
      <vt:lpstr>Applications will be evaluated based on a readiness assessment framework that focuses on four key criteria</vt:lpstr>
      <vt:lpstr>Sites need leadership commitment to both IDS development and using data for decision-making plus the staff capacity to implement the work</vt:lpstr>
      <vt:lpstr>Site must demonstrate the technical capacity of agencies to build and utilize IDS and a commitment to improving two-generation outcomes</vt:lpstr>
      <vt:lpstr>Agenda</vt:lpstr>
      <vt:lpstr>Applications are due on Friday, July 28 </vt:lpstr>
      <vt:lpstr>FAQs</vt:lpstr>
      <vt:lpstr>Webinar presenters</vt:lpstr>
      <vt:lpstr>Disclosure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PowerPoint Template</dc:title>
  <dc:creator>lagoldberg</dc:creator>
  <cp:lastModifiedBy>lagoldberg</cp:lastModifiedBy>
  <cp:revision>262</cp:revision>
  <cp:lastPrinted>2016-10-24T16:08:17Z</cp:lastPrinted>
  <dcterms:created xsi:type="dcterms:W3CDTF">2016-11-04T14:02:17Z</dcterms:created>
  <dcterms:modified xsi:type="dcterms:W3CDTF">2017-06-27T14:04:32Z</dcterms:modified>
</cp:coreProperties>
</file>